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3" r:id="rId3"/>
    <p:sldId id="321" r:id="rId4"/>
    <p:sldId id="322" r:id="rId5"/>
    <p:sldId id="280" r:id="rId6"/>
    <p:sldId id="281" r:id="rId7"/>
    <p:sldId id="282" r:id="rId8"/>
    <p:sldId id="283" r:id="rId9"/>
    <p:sldId id="284" r:id="rId10"/>
    <p:sldId id="285" r:id="rId11"/>
    <p:sldId id="286" r:id="rId12"/>
    <p:sldId id="297" r:id="rId13"/>
    <p:sldId id="287" r:id="rId14"/>
    <p:sldId id="288" r:id="rId15"/>
    <p:sldId id="289" r:id="rId16"/>
    <p:sldId id="290" r:id="rId17"/>
    <p:sldId id="291" r:id="rId18"/>
    <p:sldId id="292" r:id="rId19"/>
    <p:sldId id="293" r:id="rId20"/>
    <p:sldId id="294" r:id="rId21"/>
    <p:sldId id="295" r:id="rId22"/>
    <p:sldId id="299" r:id="rId23"/>
    <p:sldId id="300" r:id="rId24"/>
    <p:sldId id="301" r:id="rId25"/>
    <p:sldId id="302" r:id="rId26"/>
    <p:sldId id="303" r:id="rId27"/>
    <p:sldId id="304" r:id="rId28"/>
    <p:sldId id="305" r:id="rId29"/>
    <p:sldId id="306" r:id="rId30"/>
    <p:sldId id="307" r:id="rId31"/>
    <p:sldId id="309" r:id="rId32"/>
    <p:sldId id="310" r:id="rId33"/>
    <p:sldId id="311" r:id="rId34"/>
    <p:sldId id="312" r:id="rId35"/>
    <p:sldId id="314" r:id="rId36"/>
    <p:sldId id="313" r:id="rId37"/>
    <p:sldId id="308" r:id="rId38"/>
    <p:sldId id="315" r:id="rId39"/>
    <p:sldId id="316" r:id="rId40"/>
    <p:sldId id="317" r:id="rId41"/>
    <p:sldId id="318" r:id="rId42"/>
    <p:sldId id="319" r:id="rId43"/>
    <p:sldId id="320" r:id="rId44"/>
    <p:sldId id="257" r:id="rId45"/>
    <p:sldId id="258" r:id="rId46"/>
    <p:sldId id="276" r:id="rId47"/>
    <p:sldId id="277" r:id="rId48"/>
    <p:sldId id="270" r:id="rId49"/>
    <p:sldId id="271" r:id="rId50"/>
    <p:sldId id="272" r:id="rId51"/>
    <p:sldId id="260" r:id="rId52"/>
    <p:sldId id="261" r:id="rId53"/>
    <p:sldId id="262" r:id="rId54"/>
    <p:sldId id="263" r:id="rId55"/>
    <p:sldId id="264" r:id="rId56"/>
    <p:sldId id="265" r:id="rId57"/>
    <p:sldId id="266" r:id="rId58"/>
    <p:sldId id="267" r:id="rId59"/>
    <p:sldId id="268" r:id="rId60"/>
    <p:sldId id="259" r:id="rId61"/>
    <p:sldId id="274" r:id="rId62"/>
    <p:sldId id="269" r:id="rId63"/>
    <p:sldId id="273" r:id="rId64"/>
    <p:sldId id="27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213AE0-F269-473E-A193-8185EFCB45EB}"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13AE0-F269-473E-A193-8185EFCB45EB}"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13AE0-F269-473E-A193-8185EFCB45EB}"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13AE0-F269-473E-A193-8185EFCB45EB}"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13AE0-F269-473E-A193-8185EFCB45EB}"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213AE0-F269-473E-A193-8185EFCB45EB}"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213AE0-F269-473E-A193-8185EFCB45EB}"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13AE0-F269-473E-A193-8185EFCB45EB}" type="datetimeFigureOut">
              <a:rPr lang="en-US" smtClean="0"/>
              <a:pPr/>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13AE0-F269-473E-A193-8185EFCB45EB}" type="datetimeFigureOut">
              <a:rPr lang="en-US" smtClean="0"/>
              <a:pPr/>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13AE0-F269-473E-A193-8185EFCB45EB}"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13AE0-F269-473E-A193-8185EFCB45EB}"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EEB18-3512-46FA-A803-043C7290FA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13AE0-F269-473E-A193-8185EFCB45EB}" type="datetimeFigureOut">
              <a:rPr lang="en-US" smtClean="0"/>
              <a:pPr/>
              <a:t>5/14/2020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EEB18-3512-46FA-A803-043C7290FA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commons.wikimedia.org/wiki/Category:Cave_5,_Ajanta"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Prince_Vijaya" TargetMode="External"/><Relationship Id="rId2" Type="http://schemas.openxmlformats.org/officeDocument/2006/relationships/hyperlink" Target="https://en.wikipedia.org/wiki/Sinhalese_people" TargetMode="Externa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www.google.com/url?sa=i&amp;source=imgres&amp;cd=&amp;cad=rja&amp;uact=8&amp;ved=2ahUKEwioktaqka_pAhUoAWMBHRp8ANsQjhx6BAgBEAI&amp;url=https://www.sahapedia.org/ajanta-paintings-insight&amp;psig=AOvVaw1ogiprJTgqALXvIb3AaSw2&amp;ust=1589400750214762"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www.google.com/url?sa=i&amp;source=imgres&amp;cd=&amp;cad=rja&amp;uact=8&amp;ved=2ahUKEwieioqska_pAhX96OAKHbBsD9kQjhx6BAgBEAI&amp;url=https://www.openart.in/history/ajanta-cave-paintings-brief-note/&amp;psig=AOvVaw1XoVbu1Ik9sFiGtxy6hwAm&amp;ust=1589400753243851"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133599"/>
          </a:xfrm>
        </p:spPr>
        <p:txBody>
          <a:bodyPr/>
          <a:lstStyle/>
          <a:p>
            <a:r>
              <a:rPr lang="en-US" dirty="0" smtClean="0"/>
              <a:t>Ajanta Art</a:t>
            </a:r>
            <a:endParaRPr lang="en-US" dirty="0"/>
          </a:p>
        </p:txBody>
      </p:sp>
      <p:sp>
        <p:nvSpPr>
          <p:cNvPr id="3" name="Subtitle 2"/>
          <p:cNvSpPr>
            <a:spLocks noGrp="1"/>
          </p:cNvSpPr>
          <p:nvPr>
            <p:ph type="subTitle" idx="1"/>
          </p:nvPr>
        </p:nvSpPr>
        <p:spPr>
          <a:xfrm>
            <a:off x="1371600" y="2514600"/>
            <a:ext cx="6400800" cy="3124200"/>
          </a:xfrm>
        </p:spPr>
        <p:txBody>
          <a:bodyPr/>
          <a:lstStyle/>
          <a:p>
            <a:r>
              <a:rPr lang="en-US" dirty="0" smtClean="0"/>
              <a:t>History of art</a:t>
            </a:r>
          </a:p>
          <a:p>
            <a:r>
              <a:rPr lang="en-US" dirty="0" smtClean="0"/>
              <a:t>BFA-I</a:t>
            </a:r>
          </a:p>
          <a:p>
            <a:r>
              <a:rPr lang="en-US" dirty="0" smtClean="0"/>
              <a:t>Section; C, D</a:t>
            </a:r>
          </a:p>
          <a:p>
            <a:r>
              <a:rPr lang="en-US" dirty="0" smtClean="0"/>
              <a:t>Class Teacher: Aasma Abdul </a:t>
            </a:r>
            <a:r>
              <a:rPr lang="en-US" dirty="0" err="1" smtClean="0"/>
              <a:t>Majeed</a:t>
            </a:r>
            <a:endParaRPr lang="en-US" dirty="0" smtClean="0"/>
          </a:p>
          <a:p>
            <a:r>
              <a:rPr lang="en-US" dirty="0" smtClean="0"/>
              <a:t>Visual Arts, LCWU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Outside view and main </a:t>
            </a:r>
            <a:r>
              <a:rPr lang="en-US" dirty="0" smtClean="0"/>
              <a:t>hall Cave </a:t>
            </a:r>
            <a:r>
              <a:rPr lang="en-US" dirty="0"/>
              <a:t>2.</a:t>
            </a:r>
            <a:br>
              <a:rPr lang="en-US" dirty="0"/>
            </a:br>
            <a:r>
              <a:rPr lang="en-US" dirty="0" smtClean="0"/>
              <a:t/>
            </a:r>
            <a:br>
              <a:rPr lang="en-US" dirty="0" smtClean="0"/>
            </a:br>
            <a:endParaRPr lang="en-US" dirty="0"/>
          </a:p>
        </p:txBody>
      </p:sp>
      <p:pic>
        <p:nvPicPr>
          <p:cNvPr id="53250" name="Picture 2" descr="https://upload.wikimedia.org/wikipedia/commons/thumb/f/fd/Ajanta_Caves_18.jpg/237px-Ajanta_Caves_18.jpg"/>
          <p:cNvPicPr>
            <a:picLocks noChangeAspect="1" noChangeArrowheads="1"/>
          </p:cNvPicPr>
          <p:nvPr/>
        </p:nvPicPr>
        <p:blipFill>
          <a:blip r:embed="rId2" cstate="print"/>
          <a:srcRect/>
          <a:stretch>
            <a:fillRect/>
          </a:stretch>
        </p:blipFill>
        <p:spPr bwMode="auto">
          <a:xfrm>
            <a:off x="533400" y="1524000"/>
            <a:ext cx="7924800" cy="52832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
            </a:r>
            <a:r>
              <a:rPr lang="en-US" dirty="0" smtClean="0"/>
              <a:t>ain </a:t>
            </a:r>
            <a:r>
              <a:rPr lang="en-US" dirty="0"/>
              <a:t>hall with shrine, Cave 2.</a:t>
            </a:r>
            <a:br>
              <a:rPr lang="en-US" dirty="0"/>
            </a:br>
            <a:r>
              <a:rPr lang="en-US" dirty="0" smtClean="0"/>
              <a:t/>
            </a:r>
            <a:br>
              <a:rPr lang="en-US" dirty="0" smtClean="0"/>
            </a:br>
            <a:endParaRPr lang="en-US" dirty="0"/>
          </a:p>
        </p:txBody>
      </p:sp>
      <p:pic>
        <p:nvPicPr>
          <p:cNvPr id="52226" name="Picture 2" descr="https://upload.wikimedia.org/wikipedia/commons/thumb/9/9b/041_Cave_2%2C_Main_Shrine_and_Ceiling_%2833438141474%29.jpg/237px-041_Cave_2%2C_Main_Shrine_and_Ceiling_%2833438141474%29.jpg"/>
          <p:cNvPicPr>
            <a:picLocks noChangeAspect="1" noChangeArrowheads="1"/>
          </p:cNvPicPr>
          <p:nvPr/>
        </p:nvPicPr>
        <p:blipFill>
          <a:blip r:embed="rId2" cstate="print"/>
          <a:srcRect/>
          <a:stretch>
            <a:fillRect/>
          </a:stretch>
        </p:blipFill>
        <p:spPr bwMode="auto">
          <a:xfrm>
            <a:off x="304800" y="914396"/>
            <a:ext cx="8229600" cy="548640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Cave 3 </a:t>
            </a:r>
            <a:br>
              <a:rPr lang="en-US" dirty="0" smtClean="0"/>
            </a:br>
            <a:r>
              <a:rPr lang="en-US" dirty="0" smtClean="0"/>
              <a:t>image not available</a:t>
            </a:r>
            <a:endParaRPr lang="en-US" dirty="0"/>
          </a:p>
        </p:txBody>
      </p:sp>
      <p:sp>
        <p:nvSpPr>
          <p:cNvPr id="54274" name="AutoShape 2" descr="Image result for ajanta cave 3 exterior and interi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Exterior </a:t>
            </a:r>
            <a:r>
              <a:rPr lang="en-US" dirty="0" smtClean="0"/>
              <a:t>view </a:t>
            </a:r>
            <a:r>
              <a:rPr lang="en-US" dirty="0"/>
              <a:t>of Cave 4</a:t>
            </a:r>
            <a:br>
              <a:rPr lang="en-US" dirty="0"/>
            </a:br>
            <a:r>
              <a:rPr lang="en-US" dirty="0"/>
              <a:t/>
            </a:r>
            <a:br>
              <a:rPr lang="en-US" dirty="0"/>
            </a:br>
            <a:endParaRPr lang="en-US" dirty="0"/>
          </a:p>
        </p:txBody>
      </p:sp>
      <p:pic>
        <p:nvPicPr>
          <p:cNvPr id="51202" name="Picture 2" descr="https://upload.wikimedia.org/wikipedia/commons/thumb/a/a1/Ajanta_Cave_4_Exterior.jpg/270px-Ajanta_Cave_4_Exterior.jpg"/>
          <p:cNvPicPr>
            <a:picLocks noChangeAspect="1" noChangeArrowheads="1"/>
          </p:cNvPicPr>
          <p:nvPr/>
        </p:nvPicPr>
        <p:blipFill>
          <a:blip r:embed="rId2" cstate="print"/>
          <a:srcRect/>
          <a:stretch>
            <a:fillRect/>
          </a:stretch>
        </p:blipFill>
        <p:spPr bwMode="auto">
          <a:xfrm>
            <a:off x="381000" y="1524000"/>
            <a:ext cx="8534400" cy="519070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Interior </a:t>
            </a:r>
            <a:r>
              <a:rPr lang="en-US" dirty="0"/>
              <a:t>hall of Cave 4</a:t>
            </a:r>
            <a:br>
              <a:rPr lang="en-US" dirty="0"/>
            </a:br>
            <a:r>
              <a:rPr lang="en-US" dirty="0"/>
              <a:t/>
            </a:r>
            <a:br>
              <a:rPr lang="en-US" dirty="0"/>
            </a:br>
            <a:endParaRPr lang="en-US" dirty="0"/>
          </a:p>
        </p:txBody>
      </p:sp>
      <p:pic>
        <p:nvPicPr>
          <p:cNvPr id="50178" name="Picture 2" descr="https://upload.wikimedia.org/wikipedia/commons/thumb/e/ef/060_Cave_4%2C_Main_Shrine_%2834280369085%29.jpg/245px-060_Cave_4%2C_Main_Shrine_%2834280369085%29.jpg"/>
          <p:cNvPicPr>
            <a:picLocks noChangeAspect="1" noChangeArrowheads="1"/>
          </p:cNvPicPr>
          <p:nvPr/>
        </p:nvPicPr>
        <p:blipFill>
          <a:blip r:embed="rId2" cstate="print"/>
          <a:srcRect/>
          <a:stretch>
            <a:fillRect/>
          </a:stretch>
        </p:blipFill>
        <p:spPr bwMode="auto">
          <a:xfrm>
            <a:off x="457200" y="1066800"/>
            <a:ext cx="8153400" cy="542451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5</a:t>
            </a:r>
            <a:endParaRPr lang="en-US" dirty="0"/>
          </a:p>
        </p:txBody>
      </p:sp>
      <p:sp>
        <p:nvSpPr>
          <p:cNvPr id="3" name="Rectangle 2"/>
          <p:cNvSpPr/>
          <p:nvPr/>
        </p:nvSpPr>
        <p:spPr>
          <a:xfrm>
            <a:off x="609600" y="1305342"/>
            <a:ext cx="7620000" cy="2308324"/>
          </a:xfrm>
          <a:prstGeom prst="rect">
            <a:avLst/>
          </a:prstGeom>
        </p:spPr>
        <p:txBody>
          <a:bodyPr wrap="square">
            <a:spAutoFit/>
          </a:bodyPr>
          <a:lstStyle/>
          <a:p>
            <a:r>
              <a:rPr lang="en-US" sz="2400" dirty="0">
                <a:hlinkClick r:id="rId2" tooltip="commons:Category:Cave 5, Ajanta"/>
              </a:rPr>
              <a:t>Cave 5, an unfinished excavation</a:t>
            </a:r>
            <a:r>
              <a:rPr lang="en-US" sz="2400" dirty="0"/>
              <a:t> was planned as a monastery (10.32 × 16.8 m). Cave 5 is devoid of sculpture and architectural elements except the door frame. The ornate carvings on the frame has female figures with mythical </a:t>
            </a:r>
            <a:r>
              <a:rPr lang="en-US" sz="2400" i="1" dirty="0" err="1"/>
              <a:t>makara</a:t>
            </a:r>
            <a:r>
              <a:rPr lang="en-US" sz="2400" dirty="0"/>
              <a:t> creatures found in ancient and medieval era Indian arts</a:t>
            </a:r>
            <a:r>
              <a:rPr lang="en-US" sz="2400" dirty="0" smtClean="0"/>
              <a:t>.</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Cave -6 A </a:t>
            </a:r>
            <a:r>
              <a:rPr lang="en-US" sz="3600" dirty="0"/>
              <a:t>view of the entrance and two </a:t>
            </a:r>
            <a:r>
              <a:rPr lang="en-US" sz="3600" dirty="0" err="1" smtClean="0"/>
              <a:t>storeys</a:t>
            </a:r>
            <a:r>
              <a:rPr lang="en-US" sz="3600" dirty="0" smtClean="0"/>
              <a:t> </a:t>
            </a:r>
            <a:r>
              <a:rPr lang="en-US" sz="2000" dirty="0"/>
              <a:t/>
            </a:r>
            <a:br>
              <a:rPr lang="en-US" sz="2000" dirty="0"/>
            </a:br>
            <a:r>
              <a:rPr lang="en-US" sz="2000" dirty="0" smtClean="0"/>
              <a:t/>
            </a:r>
            <a:br>
              <a:rPr lang="en-US" sz="2000" dirty="0" smtClean="0"/>
            </a:br>
            <a:endParaRPr lang="en-US" sz="2000" dirty="0"/>
          </a:p>
        </p:txBody>
      </p:sp>
      <p:pic>
        <p:nvPicPr>
          <p:cNvPr id="48130" name="Picture 2" descr="https://upload.wikimedia.org/wikipedia/commons/thumb/e/ef/Ajanta_Cave_6_Outside.jpg/160px-Ajanta_Cave_6_Outside.jpg"/>
          <p:cNvPicPr>
            <a:picLocks noChangeAspect="1" noChangeArrowheads="1"/>
          </p:cNvPicPr>
          <p:nvPr/>
        </p:nvPicPr>
        <p:blipFill>
          <a:blip r:embed="rId2" cstate="print"/>
          <a:srcRect/>
          <a:stretch>
            <a:fillRect/>
          </a:stretch>
        </p:blipFill>
        <p:spPr bwMode="auto">
          <a:xfrm>
            <a:off x="1066800" y="1447799"/>
            <a:ext cx="6629400" cy="551069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A view of </a:t>
            </a:r>
            <a:r>
              <a:rPr lang="en-US" dirty="0"/>
              <a:t>upper-level hall, and artwork on sanctum's door frame</a:t>
            </a:r>
            <a:br>
              <a:rPr lang="en-US" dirty="0"/>
            </a:br>
            <a:r>
              <a:rPr lang="en-US" dirty="0" smtClean="0"/>
              <a:t/>
            </a:r>
            <a:br>
              <a:rPr lang="en-US" dirty="0" smtClean="0"/>
            </a:br>
            <a:endParaRPr lang="en-US" dirty="0"/>
          </a:p>
        </p:txBody>
      </p:sp>
      <p:pic>
        <p:nvPicPr>
          <p:cNvPr id="47106" name="Picture 2" descr="https://upload.wikimedia.org/wikipedia/commons/thumb/f/fb/076_Cave_7%2C_Main_Shrine_%2834239859596%29.jpg/200px-076_Cave_7%2C_Main_Shrine_%2834239859596%29.jpg"/>
          <p:cNvPicPr>
            <a:picLocks noChangeAspect="1" noChangeArrowheads="1"/>
          </p:cNvPicPr>
          <p:nvPr/>
        </p:nvPicPr>
        <p:blipFill>
          <a:blip r:embed="rId2" cstate="print"/>
          <a:srcRect/>
          <a:stretch>
            <a:fillRect/>
          </a:stretch>
        </p:blipFill>
        <p:spPr bwMode="auto">
          <a:xfrm>
            <a:off x="609600" y="1371600"/>
            <a:ext cx="7696200" cy="514369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-7</a:t>
            </a:r>
            <a:endParaRPr lang="en-US" dirty="0"/>
          </a:p>
        </p:txBody>
      </p:sp>
      <p:pic>
        <p:nvPicPr>
          <p:cNvPr id="46082" name="Picture 2" descr="https://upload.wikimedia.org/wikipedia/commons/thumb/a/ae/Aurangabad_-_Ajanta_Caves_%2857%29.JPG/205px-Aurangabad_-_Ajanta_Caves_%2857%29.JPG"/>
          <p:cNvPicPr>
            <a:picLocks noChangeAspect="1" noChangeArrowheads="1"/>
          </p:cNvPicPr>
          <p:nvPr/>
        </p:nvPicPr>
        <p:blipFill>
          <a:blip r:embed="rId2" cstate="print"/>
          <a:srcRect/>
          <a:stretch>
            <a:fillRect/>
          </a:stretch>
        </p:blipFill>
        <p:spPr bwMode="auto">
          <a:xfrm>
            <a:off x="762000" y="1295400"/>
            <a:ext cx="7315200" cy="54953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Cave-7 interior</a:t>
            </a:r>
            <a:endParaRPr lang="en-US" dirty="0"/>
          </a:p>
        </p:txBody>
      </p:sp>
      <p:pic>
        <p:nvPicPr>
          <p:cNvPr id="45058" name="Picture 2" descr="https://upload.wikimedia.org/wikipedia/commons/thumb/3/35/080_Cave_8%2C_Main_Shrine_and_Reliefs_%2834123127702%29.jpg/237px-080_Cave_8%2C_Main_Shrine_and_Reliefs_%2834123127702%29.jpg"/>
          <p:cNvPicPr>
            <a:picLocks noChangeAspect="1" noChangeArrowheads="1"/>
          </p:cNvPicPr>
          <p:nvPr/>
        </p:nvPicPr>
        <p:blipFill>
          <a:blip r:embed="rId2" cstate="print"/>
          <a:srcRect/>
          <a:stretch>
            <a:fillRect/>
          </a:stretch>
        </p:blipFill>
        <p:spPr bwMode="auto">
          <a:xfrm>
            <a:off x="990600" y="1752600"/>
            <a:ext cx="7239000" cy="482600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normAutofit/>
          </a:bodyPr>
          <a:lstStyle/>
          <a:p>
            <a:r>
              <a:rPr lang="en-US" dirty="0" smtClean="0"/>
              <a:t>Maps of A</a:t>
            </a:r>
            <a:br>
              <a:rPr lang="en-US" dirty="0" smtClean="0"/>
            </a:br>
            <a:r>
              <a:rPr lang="en-US" dirty="0" err="1" smtClean="0"/>
              <a:t>janta</a:t>
            </a:r>
            <a:r>
              <a:rPr lang="en-US" dirty="0" smtClean="0"/>
              <a:t> Caves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sz="2700" dirty="0"/>
              <a:t>External view of Cave 8, </a:t>
            </a:r>
            <a:r>
              <a:rPr lang="en-US" sz="2700" dirty="0" smtClean="0"/>
              <a:t>Cave </a:t>
            </a:r>
            <a:r>
              <a:rPr lang="en-US" sz="2700" dirty="0"/>
              <a:t>8 is small, and located at the lowest level in Ajanta, just below the walkway between Caves 7 and 9.</a:t>
            </a:r>
            <a:r>
              <a:rPr lang="en-US" dirty="0"/>
              <a:t/>
            </a:r>
            <a:br>
              <a:rPr lang="en-US" dirty="0"/>
            </a:br>
            <a:r>
              <a:rPr lang="en-US" dirty="0" smtClean="0"/>
              <a:t/>
            </a:r>
            <a:br>
              <a:rPr lang="en-US" dirty="0" smtClean="0"/>
            </a:br>
            <a:endParaRPr lang="en-US" dirty="0"/>
          </a:p>
        </p:txBody>
      </p:sp>
      <p:pic>
        <p:nvPicPr>
          <p:cNvPr id="44034" name="Picture 2" descr="https://upload.wikimedia.org/wikipedia/commons/thumb/6/67/Ajanta_Cave_8_exterior_view.jpg/190px-Ajanta_Cave_8_exterior_view.jpg"/>
          <p:cNvPicPr>
            <a:picLocks noChangeAspect="1" noChangeArrowheads="1"/>
          </p:cNvPicPr>
          <p:nvPr/>
        </p:nvPicPr>
        <p:blipFill>
          <a:blip r:embed="rId2" cstate="print"/>
          <a:srcRect/>
          <a:stretch>
            <a:fillRect/>
          </a:stretch>
        </p:blipFill>
        <p:spPr bwMode="auto">
          <a:xfrm>
            <a:off x="685800" y="1371599"/>
            <a:ext cx="7543800" cy="530860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a:t>Entrance to the Cave 9 worship hall. </a:t>
            </a:r>
            <a:br>
              <a:rPr lang="en-US" dirty="0"/>
            </a:br>
            <a:r>
              <a:rPr lang="en-US" dirty="0" smtClean="0"/>
              <a:t/>
            </a:r>
            <a:br>
              <a:rPr lang="en-US" dirty="0" smtClean="0"/>
            </a:br>
            <a:endParaRPr lang="en-US" dirty="0"/>
          </a:p>
        </p:txBody>
      </p:sp>
      <p:pic>
        <p:nvPicPr>
          <p:cNvPr id="43010" name="Picture 2" descr="https://upload.wikimedia.org/wikipedia/commons/thumb/e/e6/Ajanta_Cave_9.jpg/165px-Ajanta_Cave_9.jpg"/>
          <p:cNvPicPr>
            <a:picLocks noChangeAspect="1" noChangeArrowheads="1"/>
          </p:cNvPicPr>
          <p:nvPr/>
        </p:nvPicPr>
        <p:blipFill>
          <a:blip r:embed="rId2" cstate="print"/>
          <a:srcRect/>
          <a:stretch>
            <a:fillRect/>
          </a:stretch>
        </p:blipFill>
        <p:spPr bwMode="auto">
          <a:xfrm>
            <a:off x="2057400" y="1295400"/>
            <a:ext cx="4419600" cy="56249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Exterior view and interior hall of Cave </a:t>
            </a:r>
            <a:r>
              <a:rPr lang="en-US" dirty="0" smtClean="0"/>
              <a:t>10</a:t>
            </a:r>
            <a:r>
              <a:rPr lang="en-US" dirty="0"/>
              <a:t/>
            </a:r>
            <a:br>
              <a:rPr lang="en-US" dirty="0"/>
            </a:br>
            <a:r>
              <a:rPr lang="en-US" dirty="0" smtClean="0"/>
              <a:t/>
            </a:r>
            <a:br>
              <a:rPr lang="en-US" dirty="0" smtClean="0"/>
            </a:br>
            <a:endParaRPr lang="en-US" dirty="0"/>
          </a:p>
        </p:txBody>
      </p:sp>
      <p:pic>
        <p:nvPicPr>
          <p:cNvPr id="65538" name="Picture 2" descr="https://upload.wikimedia.org/wikipedia/commons/thumb/9/98/Ajanta_Cave_10_outside_view.jpg/170px-Ajanta_Cave_10_outside_view.jpg"/>
          <p:cNvPicPr>
            <a:picLocks noChangeAspect="1" noChangeArrowheads="1"/>
          </p:cNvPicPr>
          <p:nvPr/>
        </p:nvPicPr>
        <p:blipFill>
          <a:blip r:embed="rId2" cstate="print"/>
          <a:srcRect/>
          <a:stretch>
            <a:fillRect/>
          </a:stretch>
        </p:blipFill>
        <p:spPr bwMode="auto">
          <a:xfrm>
            <a:off x="533400" y="1676400"/>
            <a:ext cx="4006390" cy="4572000"/>
          </a:xfrm>
          <a:prstGeom prst="rect">
            <a:avLst/>
          </a:prstGeom>
          <a:noFill/>
        </p:spPr>
      </p:pic>
      <p:pic>
        <p:nvPicPr>
          <p:cNvPr id="65540" name="Picture 4" descr="https://upload.wikimedia.org/wikipedia/commons/thumb/a/aa/Ajanta_caves_aurangabad_14.JPG/290px-Ajanta_caves_aurangabad_14.JPG"/>
          <p:cNvPicPr>
            <a:picLocks noChangeAspect="1" noChangeArrowheads="1"/>
          </p:cNvPicPr>
          <p:nvPr/>
        </p:nvPicPr>
        <p:blipFill>
          <a:blip r:embed="rId3" cstate="print"/>
          <a:srcRect/>
          <a:stretch>
            <a:fillRect/>
          </a:stretch>
        </p:blipFill>
        <p:spPr bwMode="auto">
          <a:xfrm>
            <a:off x="4800600" y="1676400"/>
            <a:ext cx="4350902" cy="4572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dirty="0"/>
              <a:t>Outside view of Cave 11: Buddha with a kneeling </a:t>
            </a:r>
            <a:r>
              <a:rPr lang="en-US" dirty="0" smtClean="0"/>
              <a:t>devotee</a:t>
            </a:r>
            <a:r>
              <a:rPr lang="en-US" dirty="0"/>
              <a:t/>
            </a:r>
            <a:br>
              <a:rPr lang="en-US" dirty="0"/>
            </a:br>
            <a:r>
              <a:rPr lang="en-US" dirty="0" smtClean="0"/>
              <a:t/>
            </a:r>
            <a:br>
              <a:rPr lang="en-US" dirty="0" smtClean="0"/>
            </a:br>
            <a:endParaRPr lang="en-US" dirty="0"/>
          </a:p>
        </p:txBody>
      </p:sp>
      <p:pic>
        <p:nvPicPr>
          <p:cNvPr id="64514" name="Picture 2" descr="https://upload.wikimedia.org/wikipedia/commons/thumb/3/3d/Ajanta_Cave_11_outside_view.jpg/230px-Ajanta_Cave_11_outside_view.jpg"/>
          <p:cNvPicPr>
            <a:picLocks noChangeAspect="1" noChangeArrowheads="1"/>
          </p:cNvPicPr>
          <p:nvPr/>
        </p:nvPicPr>
        <p:blipFill>
          <a:blip r:embed="rId2" cstate="print"/>
          <a:srcRect/>
          <a:stretch>
            <a:fillRect/>
          </a:stretch>
        </p:blipFill>
        <p:spPr bwMode="auto">
          <a:xfrm>
            <a:off x="64352" y="2438400"/>
            <a:ext cx="4653276" cy="2743200"/>
          </a:xfrm>
          <a:prstGeom prst="rect">
            <a:avLst/>
          </a:prstGeom>
          <a:noFill/>
        </p:spPr>
      </p:pic>
      <p:pic>
        <p:nvPicPr>
          <p:cNvPr id="64516" name="Picture 4" descr="https://upload.wikimedia.org/wikipedia/commons/thumb/0/0c/Buddha_at_Ajanta_Caves.JPG/203px-Buddha_at_Ajanta_Caves.JPG"/>
          <p:cNvPicPr>
            <a:picLocks noChangeAspect="1" noChangeArrowheads="1"/>
          </p:cNvPicPr>
          <p:nvPr/>
        </p:nvPicPr>
        <p:blipFill>
          <a:blip r:embed="rId3" cstate="print"/>
          <a:srcRect/>
          <a:stretch>
            <a:fillRect/>
          </a:stretch>
        </p:blipFill>
        <p:spPr bwMode="auto">
          <a:xfrm>
            <a:off x="4724400" y="2438400"/>
            <a:ext cx="4468703" cy="2971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-12</a:t>
            </a:r>
            <a:endParaRPr lang="en-US" dirty="0"/>
          </a:p>
        </p:txBody>
      </p:sp>
      <p:pic>
        <p:nvPicPr>
          <p:cNvPr id="63490" name="Picture 2" descr="https://upload.wikimedia.org/wikipedia/commons/thumb/c/c6/094_Cave_12%2C_Vihara_Cells_%2834123037202%29.jpg/186px-094_Cave_12%2C_Vihara_Cells_%2834123037202%29.jpg"/>
          <p:cNvPicPr>
            <a:picLocks noChangeAspect="1" noChangeArrowheads="1"/>
          </p:cNvPicPr>
          <p:nvPr/>
        </p:nvPicPr>
        <p:blipFill>
          <a:blip r:embed="rId2" cstate="print"/>
          <a:srcRect/>
          <a:stretch>
            <a:fillRect/>
          </a:stretch>
        </p:blipFill>
        <p:spPr bwMode="auto">
          <a:xfrm>
            <a:off x="838200" y="1752599"/>
            <a:ext cx="7391400" cy="492760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13</a:t>
            </a:r>
            <a:endParaRPr lang="en-US" dirty="0"/>
          </a:p>
        </p:txBody>
      </p:sp>
      <p:pic>
        <p:nvPicPr>
          <p:cNvPr id="62466" name="Picture 2" descr="https://upload.wikimedia.org/wikipedia/commons/thumb/7/7f/Ajanta_Cave_13_exterior.jpg/125px-Ajanta_Cave_13_exterior.jpg"/>
          <p:cNvPicPr>
            <a:picLocks noChangeAspect="1" noChangeArrowheads="1"/>
          </p:cNvPicPr>
          <p:nvPr/>
        </p:nvPicPr>
        <p:blipFill>
          <a:blip r:embed="rId2" cstate="print"/>
          <a:srcRect/>
          <a:stretch>
            <a:fillRect/>
          </a:stretch>
        </p:blipFill>
        <p:spPr bwMode="auto">
          <a:xfrm>
            <a:off x="609600" y="1676399"/>
            <a:ext cx="7010400" cy="510357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14</a:t>
            </a:r>
            <a:endParaRPr lang="en-US" dirty="0"/>
          </a:p>
        </p:txBody>
      </p:sp>
      <p:pic>
        <p:nvPicPr>
          <p:cNvPr id="61442" name="Picture 2" descr="https://upload.wikimedia.org/wikipedia/commons/thumb/e/e5/Ajanta_Cave_14_exterior.jpg/125px-Ajanta_Cave_14_exterior.jpg"/>
          <p:cNvPicPr>
            <a:picLocks noChangeAspect="1" noChangeArrowheads="1"/>
          </p:cNvPicPr>
          <p:nvPr/>
        </p:nvPicPr>
        <p:blipFill>
          <a:blip r:embed="rId2" cstate="print"/>
          <a:srcRect/>
          <a:stretch>
            <a:fillRect/>
          </a:stretch>
        </p:blipFill>
        <p:spPr bwMode="auto">
          <a:xfrm>
            <a:off x="533400" y="1447799"/>
            <a:ext cx="8153400" cy="495726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15</a:t>
            </a:r>
            <a:endParaRPr lang="en-US" dirty="0"/>
          </a:p>
        </p:txBody>
      </p:sp>
      <p:pic>
        <p:nvPicPr>
          <p:cNvPr id="60418" name="Picture 2" descr="https://upload.wikimedia.org/wikipedia/commons/thumb/9/9b/Ajanta_Cave_15_exterior.jpg/125px-Ajanta_Cave_15_exterior.jpg"/>
          <p:cNvPicPr>
            <a:picLocks noChangeAspect="1" noChangeArrowheads="1"/>
          </p:cNvPicPr>
          <p:nvPr/>
        </p:nvPicPr>
        <p:blipFill>
          <a:blip r:embed="rId2" cstate="print"/>
          <a:srcRect/>
          <a:stretch>
            <a:fillRect/>
          </a:stretch>
        </p:blipFill>
        <p:spPr bwMode="auto">
          <a:xfrm>
            <a:off x="1600200" y="1981199"/>
            <a:ext cx="5867400" cy="445922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15A</a:t>
            </a:r>
            <a:endParaRPr lang="en-US" dirty="0"/>
          </a:p>
        </p:txBody>
      </p:sp>
      <p:pic>
        <p:nvPicPr>
          <p:cNvPr id="59394" name="Picture 2" descr="https://upload.wikimedia.org/wikipedia/commons/thumb/6/62/Ajanta_Cave_15A.jpg/125px-Ajanta_Cave_15A.jpg"/>
          <p:cNvPicPr>
            <a:picLocks noChangeAspect="1" noChangeArrowheads="1"/>
          </p:cNvPicPr>
          <p:nvPr/>
        </p:nvPicPr>
        <p:blipFill>
          <a:blip r:embed="rId2" cstate="print"/>
          <a:srcRect/>
          <a:stretch>
            <a:fillRect/>
          </a:stretch>
        </p:blipFill>
        <p:spPr bwMode="auto">
          <a:xfrm>
            <a:off x="457200" y="2057399"/>
            <a:ext cx="7315200" cy="450616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normAutofit fontScale="90000"/>
          </a:bodyPr>
          <a:lstStyle/>
          <a:p>
            <a:r>
              <a:rPr lang="en-US" dirty="0"/>
              <a:t>Entrance stairs to the single-storey Cave 16, with stone elephants and front with pillars (left). Inside hall with seated Buddha statue (right</a:t>
            </a:r>
            <a:r>
              <a:rPr lang="en-US" dirty="0" smtClean="0"/>
              <a:t>).</a:t>
            </a:r>
            <a:r>
              <a:rPr lang="en-US" dirty="0"/>
              <a:t/>
            </a:r>
            <a:br>
              <a:rPr lang="en-US" dirty="0"/>
            </a:br>
            <a:r>
              <a:rPr lang="en-US" dirty="0" smtClean="0"/>
              <a:t/>
            </a:r>
            <a:br>
              <a:rPr lang="en-US" dirty="0" smtClean="0"/>
            </a:br>
            <a:endParaRPr lang="en-US" dirty="0"/>
          </a:p>
        </p:txBody>
      </p:sp>
      <p:pic>
        <p:nvPicPr>
          <p:cNvPr id="58370" name="Picture 2" descr="https://upload.wikimedia.org/wikipedia/commons/thumb/5/54/Ajanta_Cave_16_Outside_view.jpg/200px-Ajanta_Cave_16_Outside_view.jpg"/>
          <p:cNvPicPr>
            <a:picLocks noChangeAspect="1" noChangeArrowheads="1"/>
          </p:cNvPicPr>
          <p:nvPr/>
        </p:nvPicPr>
        <p:blipFill>
          <a:blip r:embed="rId2" cstate="print"/>
          <a:srcRect/>
          <a:stretch>
            <a:fillRect/>
          </a:stretch>
        </p:blipFill>
        <p:spPr bwMode="auto">
          <a:xfrm>
            <a:off x="228600" y="2971800"/>
            <a:ext cx="4427838" cy="3276600"/>
          </a:xfrm>
          <a:prstGeom prst="rect">
            <a:avLst/>
          </a:prstGeom>
          <a:noFill/>
        </p:spPr>
      </p:pic>
      <p:pic>
        <p:nvPicPr>
          <p:cNvPr id="58372" name="Picture 4" descr="https://upload.wikimedia.org/wikipedia/commons/thumb/f/f6/003_Cave_16%2C_Main_Shrine_%2834298723855%29.jpg/224px-003_Cave_16%2C_Main_Shrine_%2834298723855%29.jpg"/>
          <p:cNvPicPr>
            <a:picLocks noChangeAspect="1" noChangeArrowheads="1"/>
          </p:cNvPicPr>
          <p:nvPr/>
        </p:nvPicPr>
        <p:blipFill>
          <a:blip r:embed="rId3" cstate="print"/>
          <a:srcRect/>
          <a:stretch>
            <a:fillRect/>
          </a:stretch>
        </p:blipFill>
        <p:spPr bwMode="auto">
          <a:xfrm>
            <a:off x="4790886" y="3124200"/>
            <a:ext cx="4353114" cy="2895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janta Caves | cave temples, India | Britannica"/>
          <p:cNvPicPr>
            <a:picLocks noChangeAspect="1" noChangeArrowheads="1"/>
          </p:cNvPicPr>
          <p:nvPr/>
        </p:nvPicPr>
        <p:blipFill>
          <a:blip r:embed="rId2" cstate="print"/>
          <a:srcRect/>
          <a:stretch>
            <a:fillRect/>
          </a:stretch>
        </p:blipFill>
        <p:spPr bwMode="auto">
          <a:xfrm>
            <a:off x="685800" y="381000"/>
            <a:ext cx="7924800" cy="619719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dirty="0"/>
              <a:t>Cave 17: exterior view and inside hall with seated Buddha </a:t>
            </a:r>
            <a:r>
              <a:rPr lang="en-US" dirty="0" smtClean="0"/>
              <a:t>statue</a:t>
            </a:r>
            <a:r>
              <a:rPr lang="en-US" dirty="0"/>
              <a:t/>
            </a:r>
            <a:br>
              <a:rPr lang="en-US" dirty="0"/>
            </a:br>
            <a:r>
              <a:rPr lang="en-US" dirty="0" smtClean="0"/>
              <a:t/>
            </a:r>
            <a:br>
              <a:rPr lang="en-US" dirty="0" smtClean="0"/>
            </a:br>
            <a:endParaRPr lang="en-US" dirty="0"/>
          </a:p>
        </p:txBody>
      </p:sp>
      <p:pic>
        <p:nvPicPr>
          <p:cNvPr id="57346" name="Picture 2" descr="https://upload.wikimedia.org/wikipedia/commons/thumb/5/59/Ajanta_Cave_17_outside_view.jpg/233px-Ajanta_Cave_17_outside_view.jpg"/>
          <p:cNvPicPr>
            <a:picLocks noChangeAspect="1" noChangeArrowheads="1"/>
          </p:cNvPicPr>
          <p:nvPr/>
        </p:nvPicPr>
        <p:blipFill>
          <a:blip r:embed="rId2" cstate="print"/>
          <a:srcRect/>
          <a:stretch>
            <a:fillRect/>
          </a:stretch>
        </p:blipFill>
        <p:spPr bwMode="auto">
          <a:xfrm>
            <a:off x="76200" y="1524000"/>
            <a:ext cx="4340206" cy="3124200"/>
          </a:xfrm>
          <a:prstGeom prst="rect">
            <a:avLst/>
          </a:prstGeom>
          <a:noFill/>
        </p:spPr>
      </p:pic>
      <p:pic>
        <p:nvPicPr>
          <p:cNvPr id="57348" name="Picture 4" descr="https://upload.wikimedia.org/wikipedia/commons/thumb/e/e9/039_Cave_17%2C_Main_Shrine_and_Columns_%2834167586901%29.jpg/252px-039_Cave_17%2C_Main_Shrine_and_Columns_%2834167586901%29.jpg"/>
          <p:cNvPicPr>
            <a:picLocks noChangeAspect="1" noChangeArrowheads="1"/>
          </p:cNvPicPr>
          <p:nvPr/>
        </p:nvPicPr>
        <p:blipFill>
          <a:blip r:embed="rId3" cstate="print"/>
          <a:srcRect/>
          <a:stretch>
            <a:fillRect/>
          </a:stretch>
        </p:blipFill>
        <p:spPr bwMode="auto">
          <a:xfrm>
            <a:off x="4572000" y="1600200"/>
            <a:ext cx="4572000" cy="304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r>
              <a:rPr lang="en-US" dirty="0" smtClean="0"/>
              <a:t>Cave 8</a:t>
            </a:r>
            <a:br>
              <a:rPr lang="en-US" dirty="0" smtClean="0"/>
            </a:br>
            <a:r>
              <a:rPr lang="en-US" dirty="0"/>
              <a:t> Cave 18 is a small rectangular space (3.38 × 11.66 m) with two octagonal pillars and it joins into another cell. Its role is </a:t>
            </a:r>
            <a:r>
              <a:rPr lang="en-US" dirty="0" smtClean="0"/>
              <a:t>unclear.</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dirty="0"/>
              <a:t>Entrance façade and inside worship hall, Cave 19, sponsored by king </a:t>
            </a:r>
            <a:r>
              <a:rPr lang="en-US" dirty="0" err="1" smtClean="0"/>
              <a:t>Upendragupta</a:t>
            </a:r>
            <a:r>
              <a:rPr lang="en-US" dirty="0"/>
              <a:t/>
            </a:r>
            <a:br>
              <a:rPr lang="en-US" dirty="0"/>
            </a:br>
            <a:r>
              <a:rPr lang="en-US" dirty="0" smtClean="0"/>
              <a:t/>
            </a:r>
            <a:br>
              <a:rPr lang="en-US" dirty="0" smtClean="0"/>
            </a:br>
            <a:endParaRPr lang="en-US" dirty="0"/>
          </a:p>
        </p:txBody>
      </p:sp>
      <p:pic>
        <p:nvPicPr>
          <p:cNvPr id="70658" name="Picture 2" descr="https://upload.wikimedia.org/wikipedia/commons/thumb/f/f0/Ajanta_Cave_19_outside_view.jpg/188px-Ajanta_Cave_19_outside_view.jpg"/>
          <p:cNvPicPr>
            <a:picLocks noChangeAspect="1" noChangeArrowheads="1"/>
          </p:cNvPicPr>
          <p:nvPr/>
        </p:nvPicPr>
        <p:blipFill>
          <a:blip r:embed="rId2" cstate="print"/>
          <a:srcRect/>
          <a:stretch>
            <a:fillRect/>
          </a:stretch>
        </p:blipFill>
        <p:spPr bwMode="auto">
          <a:xfrm>
            <a:off x="304800" y="2209800"/>
            <a:ext cx="3687776" cy="3962400"/>
          </a:xfrm>
          <a:prstGeom prst="rect">
            <a:avLst/>
          </a:prstGeom>
          <a:noFill/>
        </p:spPr>
      </p:pic>
      <p:pic>
        <p:nvPicPr>
          <p:cNvPr id="70660" name="Picture 4" descr="https://upload.wikimedia.org/wikipedia/commons/thumb/b/b3/One_of_the_Cave_in_Ajanta_Caves.jpg/270px-One_of_the_Cave_in_Ajanta_Caves.jpg"/>
          <p:cNvPicPr>
            <a:picLocks noChangeAspect="1" noChangeArrowheads="1"/>
          </p:cNvPicPr>
          <p:nvPr/>
        </p:nvPicPr>
        <p:blipFill>
          <a:blip r:embed="rId3" cstate="print"/>
          <a:srcRect/>
          <a:stretch>
            <a:fillRect/>
          </a:stretch>
        </p:blipFill>
        <p:spPr bwMode="auto">
          <a:xfrm>
            <a:off x="4114800" y="2362200"/>
            <a:ext cx="4864786" cy="3657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20</a:t>
            </a:r>
            <a:endParaRPr lang="en-US" dirty="0"/>
          </a:p>
        </p:txBody>
      </p:sp>
      <p:pic>
        <p:nvPicPr>
          <p:cNvPr id="69634" name="Picture 2" descr="https://upload.wikimedia.org/wikipedia/commons/thumb/8/81/Ajanta_caves_Maharashtra_200.jpg/190px-Ajanta_caves_Maharashtra_200.jpg"/>
          <p:cNvPicPr>
            <a:picLocks noChangeAspect="1" noChangeArrowheads="1"/>
          </p:cNvPicPr>
          <p:nvPr/>
        </p:nvPicPr>
        <p:blipFill>
          <a:blip r:embed="rId2" cstate="print"/>
          <a:srcRect/>
          <a:stretch>
            <a:fillRect/>
          </a:stretch>
        </p:blipFill>
        <p:spPr bwMode="auto">
          <a:xfrm>
            <a:off x="304800" y="2562325"/>
            <a:ext cx="3581400" cy="2695475"/>
          </a:xfrm>
          <a:prstGeom prst="rect">
            <a:avLst/>
          </a:prstGeom>
          <a:noFill/>
        </p:spPr>
      </p:pic>
      <p:pic>
        <p:nvPicPr>
          <p:cNvPr id="69636" name="Picture 4" descr="https://upload.wikimedia.org/wikipedia/commons/thumb/9/95/Ajanta_Caves_113.jpg/215px-Ajanta_Caves_113.jpg"/>
          <p:cNvPicPr>
            <a:picLocks noChangeAspect="1" noChangeArrowheads="1"/>
          </p:cNvPicPr>
          <p:nvPr/>
        </p:nvPicPr>
        <p:blipFill>
          <a:blip r:embed="rId3" cstate="print"/>
          <a:srcRect/>
          <a:stretch>
            <a:fillRect/>
          </a:stretch>
        </p:blipFill>
        <p:spPr bwMode="auto">
          <a:xfrm>
            <a:off x="4191000" y="2514600"/>
            <a:ext cx="4114800" cy="274960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21</a:t>
            </a:r>
            <a:endParaRPr lang="en-US" dirty="0"/>
          </a:p>
        </p:txBody>
      </p:sp>
      <p:pic>
        <p:nvPicPr>
          <p:cNvPr id="68610" name="Picture 2" descr="https://upload.wikimedia.org/wikipedia/commons/thumb/4/43/Ajanta_Cave_21_outside_view.jpg/221px-Ajanta_Cave_21_outside_view.jpg"/>
          <p:cNvPicPr>
            <a:picLocks noChangeAspect="1" noChangeArrowheads="1"/>
          </p:cNvPicPr>
          <p:nvPr/>
        </p:nvPicPr>
        <p:blipFill>
          <a:blip r:embed="rId2" cstate="print"/>
          <a:srcRect/>
          <a:stretch>
            <a:fillRect/>
          </a:stretch>
        </p:blipFill>
        <p:spPr bwMode="auto">
          <a:xfrm>
            <a:off x="76200" y="2362200"/>
            <a:ext cx="4515123" cy="2819400"/>
          </a:xfrm>
          <a:prstGeom prst="rect">
            <a:avLst/>
          </a:prstGeom>
          <a:noFill/>
        </p:spPr>
      </p:pic>
      <p:pic>
        <p:nvPicPr>
          <p:cNvPr id="68612" name="Picture 4" descr="https://upload.wikimedia.org/wikipedia/commons/thumb/0/01/Ajanta_Caves_124.jpg/208px-Ajanta_Caves_124.jpg"/>
          <p:cNvPicPr>
            <a:picLocks noChangeAspect="1" noChangeArrowheads="1"/>
          </p:cNvPicPr>
          <p:nvPr/>
        </p:nvPicPr>
        <p:blipFill>
          <a:blip r:embed="rId3" cstate="print"/>
          <a:srcRect/>
          <a:stretch>
            <a:fillRect/>
          </a:stretch>
        </p:blipFill>
        <p:spPr bwMode="auto">
          <a:xfrm>
            <a:off x="4772642" y="2286000"/>
            <a:ext cx="4218958" cy="2819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 22, 23 </a:t>
            </a:r>
            <a:br>
              <a:rPr lang="en-US" dirty="0" smtClean="0"/>
            </a:br>
            <a:r>
              <a:rPr lang="en-US" dirty="0" smtClean="0"/>
              <a:t>images not available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24</a:t>
            </a:r>
            <a:endParaRPr lang="en-US" dirty="0"/>
          </a:p>
        </p:txBody>
      </p:sp>
      <p:pic>
        <p:nvPicPr>
          <p:cNvPr id="67586" name="Picture 2" descr="https://upload.wikimedia.org/wikipedia/commons/thumb/a/ab/Ajanta_Cave_24_exterior.jpg/221px-Ajanta_Cave_24_exterior.jpg"/>
          <p:cNvPicPr>
            <a:picLocks noChangeAspect="1" noChangeArrowheads="1"/>
          </p:cNvPicPr>
          <p:nvPr/>
        </p:nvPicPr>
        <p:blipFill>
          <a:blip r:embed="rId2" cstate="print"/>
          <a:srcRect/>
          <a:stretch>
            <a:fillRect/>
          </a:stretch>
        </p:blipFill>
        <p:spPr bwMode="auto">
          <a:xfrm>
            <a:off x="76200" y="1676400"/>
            <a:ext cx="4724948" cy="2971800"/>
          </a:xfrm>
          <a:prstGeom prst="rect">
            <a:avLst/>
          </a:prstGeom>
          <a:noFill/>
        </p:spPr>
      </p:pic>
      <p:pic>
        <p:nvPicPr>
          <p:cNvPr id="67588" name="Picture 4" descr="https://upload.wikimedia.org/wikipedia/commons/thumb/1/17/076_Cave_24%2C_Unfinished_Cave_%2834336103326%29.jpg/208px-076_Cave_24%2C_Unfinished_Cave_%2834336103326%29.jpg"/>
          <p:cNvPicPr>
            <a:picLocks noChangeAspect="1" noChangeArrowheads="1"/>
          </p:cNvPicPr>
          <p:nvPr/>
        </p:nvPicPr>
        <p:blipFill>
          <a:blip r:embed="rId3" cstate="print"/>
          <a:srcRect/>
          <a:stretch>
            <a:fillRect/>
          </a:stretch>
        </p:blipFill>
        <p:spPr bwMode="auto">
          <a:xfrm>
            <a:off x="4800600" y="3733800"/>
            <a:ext cx="4447010" cy="2971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 25</a:t>
            </a:r>
            <a:br>
              <a:rPr lang="en-US" dirty="0" smtClean="0"/>
            </a:br>
            <a:r>
              <a:rPr lang="en-US" dirty="0" smtClean="0"/>
              <a:t>image not available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26</a:t>
            </a:r>
            <a:endParaRPr lang="en-US" dirty="0"/>
          </a:p>
        </p:txBody>
      </p:sp>
      <p:pic>
        <p:nvPicPr>
          <p:cNvPr id="77826" name="Picture 2" descr="https://upload.wikimedia.org/wikipedia/commons/thumb/0/0f/079_Cave_26%2C_Exterior_of_Chaitya_Hall_%2833535465394%29.jpg/255px-079_Cave_26%2C_Exterior_of_Chaitya_Hall_%2833535465394%29.jpg"/>
          <p:cNvPicPr>
            <a:picLocks noChangeAspect="1" noChangeArrowheads="1"/>
          </p:cNvPicPr>
          <p:nvPr/>
        </p:nvPicPr>
        <p:blipFill>
          <a:blip r:embed="rId2" cstate="print"/>
          <a:srcRect/>
          <a:stretch>
            <a:fillRect/>
          </a:stretch>
        </p:blipFill>
        <p:spPr bwMode="auto">
          <a:xfrm>
            <a:off x="0" y="1524000"/>
            <a:ext cx="4114797" cy="2743200"/>
          </a:xfrm>
          <a:prstGeom prst="rect">
            <a:avLst/>
          </a:prstGeom>
          <a:noFill/>
        </p:spPr>
      </p:pic>
      <p:pic>
        <p:nvPicPr>
          <p:cNvPr id="77828" name="Picture 4" descr="https://upload.wikimedia.org/wikipedia/commons/thumb/a/a4/Cave_26%2C_Ajanta.jpg/260px-Cave_26%2C_Ajanta.jpg"/>
          <p:cNvPicPr>
            <a:picLocks noChangeAspect="1" noChangeArrowheads="1"/>
          </p:cNvPicPr>
          <p:nvPr/>
        </p:nvPicPr>
        <p:blipFill>
          <a:blip r:embed="rId3" cstate="print"/>
          <a:srcRect/>
          <a:stretch>
            <a:fillRect/>
          </a:stretch>
        </p:blipFill>
        <p:spPr bwMode="auto">
          <a:xfrm>
            <a:off x="4267200" y="3352800"/>
            <a:ext cx="4806459" cy="3124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27</a:t>
            </a:r>
            <a:endParaRPr lang="en-US" dirty="0"/>
          </a:p>
        </p:txBody>
      </p:sp>
      <p:pic>
        <p:nvPicPr>
          <p:cNvPr id="76802" name="Picture 2" descr="https://upload.wikimedia.org/wikipedia/commons/thumb/3/3a/Ajanta_caves_Maharashtra_205.jpg/150px-Ajanta_caves_Maharashtra_205.jpg"/>
          <p:cNvPicPr>
            <a:picLocks noChangeAspect="1" noChangeArrowheads="1"/>
          </p:cNvPicPr>
          <p:nvPr/>
        </p:nvPicPr>
        <p:blipFill>
          <a:blip r:embed="rId2" cstate="print"/>
          <a:srcRect/>
          <a:stretch>
            <a:fillRect/>
          </a:stretch>
        </p:blipFill>
        <p:spPr bwMode="auto">
          <a:xfrm>
            <a:off x="1143000" y="1752599"/>
            <a:ext cx="6477000" cy="48793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Indian Heritage - Painting - Ajanta Cave paintings"/>
          <p:cNvPicPr>
            <a:picLocks noChangeAspect="1" noChangeArrowheads="1"/>
          </p:cNvPicPr>
          <p:nvPr/>
        </p:nvPicPr>
        <p:blipFill>
          <a:blip r:embed="rId2" cstate="print"/>
          <a:srcRect/>
          <a:stretch>
            <a:fillRect/>
          </a:stretch>
        </p:blipFill>
        <p:spPr bwMode="auto">
          <a:xfrm>
            <a:off x="304800" y="304800"/>
            <a:ext cx="8305800" cy="62293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28</a:t>
            </a:r>
            <a:endParaRPr lang="en-US" dirty="0"/>
          </a:p>
        </p:txBody>
      </p:sp>
      <p:pic>
        <p:nvPicPr>
          <p:cNvPr id="75778" name="Picture 2" descr="https://upload.wikimedia.org/wikipedia/commons/thumb/0/08/Ajanta_Cave_29_frontal_view.jpg/144px-Ajanta_Cave_29_frontal_view.jpg"/>
          <p:cNvPicPr>
            <a:picLocks noChangeAspect="1" noChangeArrowheads="1"/>
          </p:cNvPicPr>
          <p:nvPr/>
        </p:nvPicPr>
        <p:blipFill>
          <a:blip r:embed="rId2" cstate="print"/>
          <a:srcRect/>
          <a:stretch>
            <a:fillRect/>
          </a:stretch>
        </p:blipFill>
        <p:spPr bwMode="auto">
          <a:xfrm>
            <a:off x="1524000" y="1676399"/>
            <a:ext cx="6400800" cy="502285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29</a:t>
            </a:r>
            <a:endParaRPr lang="en-US" dirty="0"/>
          </a:p>
        </p:txBody>
      </p:sp>
      <p:pic>
        <p:nvPicPr>
          <p:cNvPr id="74754" name="Picture 2" descr="https://upload.wikimedia.org/wikipedia/commons/thumb/a/ab/Ajanta_Cave_28_exterior.jpg/162px-Ajanta_Cave_28_exterior.jpg"/>
          <p:cNvPicPr>
            <a:picLocks noChangeAspect="1" noChangeArrowheads="1"/>
          </p:cNvPicPr>
          <p:nvPr/>
        </p:nvPicPr>
        <p:blipFill>
          <a:blip r:embed="rId2" cstate="print"/>
          <a:srcRect/>
          <a:stretch>
            <a:fillRect/>
          </a:stretch>
        </p:blipFill>
        <p:spPr bwMode="auto">
          <a:xfrm>
            <a:off x="685800" y="1219200"/>
            <a:ext cx="7848600" cy="547464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r>
              <a:rPr lang="en-US" sz="2800" dirty="0" smtClean="0"/>
              <a:t/>
            </a:r>
            <a:br>
              <a:rPr lang="en-US" sz="2800" dirty="0" smtClean="0"/>
            </a:br>
            <a:r>
              <a:rPr lang="en-US" sz="2800" dirty="0"/>
              <a:t/>
            </a:r>
            <a:br>
              <a:rPr lang="en-US" sz="2800" dirty="0"/>
            </a:br>
            <a:r>
              <a:rPr lang="en-US" sz="3600" b="1" dirty="0"/>
              <a:t>C</a:t>
            </a:r>
            <a:r>
              <a:rPr lang="en-US" sz="3600" b="1" dirty="0" smtClean="0"/>
              <a:t>ave 30</a:t>
            </a:r>
            <a:r>
              <a:rPr lang="en-US" sz="2800" dirty="0" smtClean="0"/>
              <a:t/>
            </a:r>
            <a:br>
              <a:rPr lang="en-US" sz="2800" dirty="0" smtClean="0"/>
            </a:br>
            <a:r>
              <a:rPr lang="en-US" sz="2800" dirty="0" smtClean="0"/>
              <a:t/>
            </a:r>
            <a:br>
              <a:rPr lang="en-US" sz="2800" dirty="0" smtClean="0"/>
            </a:br>
            <a:r>
              <a:rPr lang="en-US" sz="2800" dirty="0" smtClean="0"/>
              <a:t>Cave </a:t>
            </a:r>
            <a:r>
              <a:rPr lang="en-US" sz="2800" dirty="0"/>
              <a:t>30 may actually be the oldest cave of the Ajanta complex</a:t>
            </a:r>
            <a:r>
              <a:rPr lang="en-US" sz="2800" dirty="0" smtClean="0"/>
              <a:t>.</a:t>
            </a:r>
            <a:r>
              <a:rPr lang="en-US" sz="2800" dirty="0"/>
              <a:t> It is a 3.66 m × 3.66 m cave with three cells, each with two stone beds and stone pillows on the side of each cell. The cell door lintels show lotus and garland carvings. The cave has two inscriptions in an unknown script. It also has a platform on its veranda with a fine view of the river ravine below and the forest cover. According to </a:t>
            </a:r>
            <a:r>
              <a:rPr lang="en-US" sz="2800" dirty="0" err="1"/>
              <a:t>Gupte</a:t>
            </a:r>
            <a:r>
              <a:rPr lang="en-US" sz="2800" dirty="0"/>
              <a:t> and </a:t>
            </a:r>
            <a:r>
              <a:rPr lang="en-US" sz="2800" dirty="0" err="1"/>
              <a:t>Mahajan</a:t>
            </a:r>
            <a:r>
              <a:rPr lang="en-US" sz="2800" dirty="0"/>
              <a:t>, this cave may have been </a:t>
            </a:r>
            <a:r>
              <a:rPr lang="en-US" sz="2800" dirty="0" smtClean="0"/>
              <a:t>closed.</a:t>
            </a:r>
            <a:r>
              <a:rPr lang="en-US" sz="2800" dirty="0"/>
              <a:t/>
            </a:r>
            <a:br>
              <a:rPr lang="en-US" sz="2800" dirty="0"/>
            </a:br>
            <a:r>
              <a:rPr lang="en-US" sz="2800" dirty="0" smtClean="0"/>
              <a:t/>
            </a:r>
            <a:br>
              <a:rPr lang="en-US" sz="2800" dirty="0" smtClean="0"/>
            </a:b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smtClean="0"/>
              <a:t>Cave Paintings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Bodhisattva </a:t>
            </a:r>
            <a:r>
              <a:rPr lang="en-US" sz="2800" dirty="0" err="1" smtClean="0"/>
              <a:t>Padmapani</a:t>
            </a:r>
            <a:r>
              <a:rPr lang="en-US" sz="2800" dirty="0" smtClean="0"/>
              <a:t>, Cave 1, Ajanta c. late 5th CE</a:t>
            </a:r>
            <a:endParaRPr lang="en-US" sz="2800" dirty="0"/>
          </a:p>
        </p:txBody>
      </p:sp>
      <p:sp>
        <p:nvSpPr>
          <p:cNvPr id="3074" name="AutoShape 2" descr="The Ajanta Cave Paintings « The Global Dispatch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Related image"/>
          <p:cNvPicPr>
            <a:picLocks noChangeAspect="1" noChangeArrowheads="1"/>
          </p:cNvPicPr>
          <p:nvPr/>
        </p:nvPicPr>
        <p:blipFill>
          <a:blip r:embed="rId2" cstate="print"/>
          <a:srcRect/>
          <a:stretch>
            <a:fillRect/>
          </a:stretch>
        </p:blipFill>
        <p:spPr bwMode="auto">
          <a:xfrm>
            <a:off x="2743200" y="1535501"/>
            <a:ext cx="4137355" cy="532249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u="sng" dirty="0" smtClean="0"/>
              <a:t> </a:t>
            </a:r>
            <a:endParaRPr lang="en-US" sz="2000" dirty="0"/>
          </a:p>
        </p:txBody>
      </p:sp>
      <p:pic>
        <p:nvPicPr>
          <p:cNvPr id="2050" name="Picture 2" descr="https://encrypted-tbn0.gstatic.com/images?q=tbn:ANd9GcQeuBoH09_s5HCBEV8NvDgu_44SquPGeec0BeA5lXmVlGFICOwkNw&amp;s"/>
          <p:cNvPicPr>
            <a:picLocks noChangeAspect="1" noChangeArrowheads="1"/>
          </p:cNvPicPr>
          <p:nvPr/>
        </p:nvPicPr>
        <p:blipFill>
          <a:blip r:embed="rId2" cstate="print"/>
          <a:srcRect/>
          <a:stretch>
            <a:fillRect/>
          </a:stretch>
        </p:blipFill>
        <p:spPr bwMode="auto">
          <a:xfrm>
            <a:off x="2319251" y="381000"/>
            <a:ext cx="4310149" cy="6477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sz="2800" dirty="0"/>
              <a:t>Cave </a:t>
            </a:r>
            <a:r>
              <a:rPr lang="en-US" sz="2800" dirty="0" smtClean="0"/>
              <a:t>2</a:t>
            </a:r>
            <a:br>
              <a:rPr lang="en-US" sz="2800" dirty="0" smtClean="0"/>
            </a:br>
            <a:r>
              <a:rPr lang="en-US" sz="2800" dirty="0" smtClean="0"/>
              <a:t> </a:t>
            </a:r>
            <a:r>
              <a:rPr lang="en-US" sz="2800" dirty="0"/>
              <a:t>showing the extensive paint loss of many areas. It was never finished by its artists, and shows </a:t>
            </a:r>
            <a:r>
              <a:rPr lang="en-US" sz="2800" dirty="0" err="1"/>
              <a:t>Vidhura</a:t>
            </a:r>
            <a:r>
              <a:rPr lang="en-US" sz="2800" dirty="0"/>
              <a:t> </a:t>
            </a:r>
            <a:r>
              <a:rPr lang="en-US" sz="2800" dirty="0" err="1"/>
              <a:t>Jataka</a:t>
            </a:r>
            <a:r>
              <a:rPr lang="en-US" sz="2800" dirty="0" smtClean="0"/>
              <a:t>.</a:t>
            </a:r>
            <a:r>
              <a:rPr lang="en-US" sz="2800" dirty="0"/>
              <a:t/>
            </a:r>
            <a:br>
              <a:rPr lang="en-US" sz="2800" dirty="0"/>
            </a:br>
            <a:r>
              <a:rPr lang="en-US" sz="2800" dirty="0"/>
              <a:t/>
            </a:r>
            <a:br>
              <a:rPr lang="en-US" sz="2800" dirty="0"/>
            </a:br>
            <a:endParaRPr lang="en-US" sz="2800" dirty="0"/>
          </a:p>
        </p:txBody>
      </p:sp>
      <p:pic>
        <p:nvPicPr>
          <p:cNvPr id="33794" name="Picture 2" descr="https://upload.wikimedia.org/wikipedia/commons/thumb/2/22/Aurangabad_-_Ajanta_Caves_%2855%29.JPG/800px-Aurangabad_-_Ajanta_Caves_%2855%29.JPG"/>
          <p:cNvPicPr>
            <a:picLocks noChangeAspect="1" noChangeArrowheads="1"/>
          </p:cNvPicPr>
          <p:nvPr/>
        </p:nvPicPr>
        <p:blipFill>
          <a:blip r:embed="rId2" cstate="print"/>
          <a:srcRect/>
          <a:stretch>
            <a:fillRect/>
          </a:stretch>
        </p:blipFill>
        <p:spPr bwMode="auto">
          <a:xfrm>
            <a:off x="1066800" y="1752600"/>
            <a:ext cx="6477000" cy="48577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Cave-13</a:t>
            </a:r>
            <a:endParaRPr lang="en-US" dirty="0"/>
          </a:p>
        </p:txBody>
      </p:sp>
      <p:pic>
        <p:nvPicPr>
          <p:cNvPr id="36866" name="Picture 2" descr="https://upload.wikimedia.org/wikipedia/commons/thumb/1/13/Aurangabad_-_Ajanta_Caves_%2813%29.JPG/200px-Aurangabad_-_Ajanta_Caves_%2813%29.JPG"/>
          <p:cNvPicPr>
            <a:picLocks noChangeAspect="1" noChangeArrowheads="1"/>
          </p:cNvPicPr>
          <p:nvPr/>
        </p:nvPicPr>
        <p:blipFill>
          <a:blip r:embed="rId2" cstate="print"/>
          <a:srcRect/>
          <a:stretch>
            <a:fillRect/>
          </a:stretch>
        </p:blipFill>
        <p:spPr bwMode="auto">
          <a:xfrm>
            <a:off x="1066800" y="1295400"/>
            <a:ext cx="7239000" cy="542925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pPr fontAlgn="t"/>
            <a:r>
              <a:rPr lang="en-US" sz="2800" dirty="0"/>
              <a:t>Cave 17 </a:t>
            </a:r>
            <a:r>
              <a:rPr lang="en-US" sz="2800" dirty="0" smtClean="0"/>
              <a:t/>
            </a:r>
            <a:br>
              <a:rPr lang="en-US" sz="2800" dirty="0" smtClean="0"/>
            </a:br>
            <a:r>
              <a:rPr lang="en-US" sz="2800" dirty="0" smtClean="0"/>
              <a:t>verandah </a:t>
            </a:r>
            <a:r>
              <a:rPr lang="en-US" sz="2800" dirty="0"/>
              <a:t>doorway; eight </a:t>
            </a:r>
            <a:r>
              <a:rPr lang="en-US" sz="2800" dirty="0" err="1"/>
              <a:t>Buddhas</a:t>
            </a:r>
            <a:r>
              <a:rPr lang="en-US" sz="2800" dirty="0"/>
              <a:t> above eight </a:t>
            </a:r>
            <a:r>
              <a:rPr lang="en-US" sz="2800" dirty="0" smtClean="0"/>
              <a:t>couples</a:t>
            </a:r>
            <a:r>
              <a:rPr lang="en-US" sz="2800" dirty="0"/>
              <a:t/>
            </a:r>
            <a:br>
              <a:rPr lang="en-US" sz="2800" dirty="0"/>
            </a:br>
            <a:r>
              <a:rPr lang="en-US" sz="2800" dirty="0" smtClean="0"/>
              <a:t/>
            </a:r>
            <a:br>
              <a:rPr lang="en-US" sz="2800" dirty="0" smtClean="0"/>
            </a:br>
            <a:endParaRPr lang="en-US" sz="2800" dirty="0"/>
          </a:p>
        </p:txBody>
      </p:sp>
      <p:pic>
        <p:nvPicPr>
          <p:cNvPr id="24578" name="Picture 2" descr="https://upload.wikimedia.org/wikipedia/commons/thumb/0/0a/Ajanta_cave_17%2C_frescoes_above_a_lintel.JPG/200px-Ajanta_cave_17%2C_frescoes_above_a_lintel.JPG"/>
          <p:cNvPicPr>
            <a:picLocks noChangeAspect="1" noChangeArrowheads="1"/>
          </p:cNvPicPr>
          <p:nvPr/>
        </p:nvPicPr>
        <p:blipFill>
          <a:blip r:embed="rId2" cstate="print"/>
          <a:srcRect/>
          <a:stretch>
            <a:fillRect/>
          </a:stretch>
        </p:blipFill>
        <p:spPr bwMode="auto">
          <a:xfrm>
            <a:off x="1295400" y="1524000"/>
            <a:ext cx="6807200" cy="51054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sz="2400" dirty="0"/>
              <a:t>Section of the mural in Cave 17, the 'coming of </a:t>
            </a:r>
            <a:r>
              <a:rPr lang="en-US" sz="2400" dirty="0">
                <a:hlinkClick r:id="rId2" tooltip="Sinhalese people"/>
              </a:rPr>
              <a:t>Sinhala</a:t>
            </a:r>
            <a:r>
              <a:rPr lang="en-US" sz="2400" dirty="0"/>
              <a:t>'. The prince (</a:t>
            </a:r>
            <a:r>
              <a:rPr lang="en-US" sz="2400" dirty="0">
                <a:hlinkClick r:id="rId3" tooltip="Prince Vijaya"/>
              </a:rPr>
              <a:t>Prince </a:t>
            </a:r>
            <a:r>
              <a:rPr lang="en-US" sz="2400" dirty="0" err="1">
                <a:hlinkClick r:id="rId3" tooltip="Prince Vijaya"/>
              </a:rPr>
              <a:t>Vijaya</a:t>
            </a:r>
            <a:r>
              <a:rPr lang="en-US" sz="2400" dirty="0"/>
              <a:t>) is seen in both groups of elephants and riders.</a:t>
            </a:r>
            <a:br>
              <a:rPr lang="en-US" sz="2400" dirty="0"/>
            </a:br>
            <a:r>
              <a:rPr lang="en-US" sz="2400" dirty="0" smtClean="0"/>
              <a:t/>
            </a:r>
            <a:br>
              <a:rPr lang="en-US" sz="2400" dirty="0" smtClean="0"/>
            </a:br>
            <a:endParaRPr lang="en-US" sz="2400" dirty="0"/>
          </a:p>
        </p:txBody>
      </p:sp>
      <p:pic>
        <p:nvPicPr>
          <p:cNvPr id="23554" name="Picture 2" descr="https://upload.wikimedia.org/wikipedia/commons/thumb/9/96/Coming_Of_Sinhala_%28Mural_At_Ajanta_In_Cave_No_17%29.jpg/148px-Coming_Of_Sinhala_%28Mural_At_Ajanta_In_Cave_No_17%29.jpg"/>
          <p:cNvPicPr>
            <a:picLocks noChangeAspect="1" noChangeArrowheads="1"/>
          </p:cNvPicPr>
          <p:nvPr/>
        </p:nvPicPr>
        <p:blipFill>
          <a:blip r:embed="rId4" cstate="print"/>
          <a:srcRect/>
          <a:stretch>
            <a:fillRect/>
          </a:stretch>
        </p:blipFill>
        <p:spPr bwMode="auto">
          <a:xfrm>
            <a:off x="2438400" y="1447800"/>
            <a:ext cx="3810000" cy="514864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2000" dirty="0"/>
              <a:t>Hidden away in the hills of Northwest India, some 200 miles from the busy streets of Mumbai, emerge a magnificent jewel of art and religion: </a:t>
            </a:r>
            <a:r>
              <a:rPr lang="en-US" sz="2000" b="1" i="1" dirty="0"/>
              <a:t>the Ajanta Caves</a:t>
            </a:r>
            <a:r>
              <a:rPr lang="en-US" sz="2000" dirty="0"/>
              <a:t>. There are about 30 rock-cut Buddhist cave monuments which date from the 2nd century BCE to about 480 or 650 CE. The </a:t>
            </a:r>
            <a:r>
              <a:rPr lang="en-US" sz="2000" b="1" i="1" dirty="0"/>
              <a:t>Ajanta cave paintings</a:t>
            </a:r>
            <a:r>
              <a:rPr lang="en-US" sz="2000" dirty="0"/>
              <a:t> and rock cut sculptures are described as among the finest surviving examples of ancient Indian art, particularly expressive painting that present emotion through gesture, pose and form. According to UNESCO, these are masterpieces of Buddhist religious art that influenced Indian art that followed. The caves were built in two phases, the first group starting around the 2nd century BC, while the second group of caves built around 400–650 AD according to older accounts, or all in a brief period of 460 to 480 according to Walter M. Spink.</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sz="2400" dirty="0" err="1"/>
              <a:t>Hamsa</a:t>
            </a:r>
            <a:r>
              <a:rPr lang="en-US" sz="2400" dirty="0"/>
              <a:t> </a:t>
            </a:r>
            <a:r>
              <a:rPr lang="en-US" sz="2400" dirty="0" err="1"/>
              <a:t>jâtaka</a:t>
            </a:r>
            <a:r>
              <a:rPr lang="en-US" sz="2400" dirty="0"/>
              <a:t>, cave 17: the Buddha as the golden goose in his previous </a:t>
            </a:r>
            <a:r>
              <a:rPr lang="en-US" sz="2400" dirty="0" smtClean="0"/>
              <a:t>life</a:t>
            </a:r>
            <a:r>
              <a:rPr lang="en-US" sz="2400" dirty="0"/>
              <a:t/>
            </a:r>
            <a:br>
              <a:rPr lang="en-US" sz="2400" dirty="0"/>
            </a:br>
            <a:r>
              <a:rPr lang="en-US" sz="2400" dirty="0" smtClean="0"/>
              <a:t/>
            </a:r>
            <a:br>
              <a:rPr lang="en-US" sz="2400" dirty="0" smtClean="0"/>
            </a:br>
            <a:endParaRPr lang="en-US" sz="2400" dirty="0"/>
          </a:p>
        </p:txBody>
      </p:sp>
      <p:pic>
        <p:nvPicPr>
          <p:cNvPr id="22530" name="Picture 2" descr="https://upload.wikimedia.org/wikipedia/commons/thumb/0/0b/Hamsa_j%C3%A2taka%2C_Ajanta%2C_India.jpg/161px-Hamsa_j%C3%A2taka%2C_Ajanta%2C_India.jpg"/>
          <p:cNvPicPr>
            <a:picLocks noChangeAspect="1" noChangeArrowheads="1"/>
          </p:cNvPicPr>
          <p:nvPr/>
        </p:nvPicPr>
        <p:blipFill>
          <a:blip r:embed="rId2" cstate="print"/>
          <a:srcRect/>
          <a:stretch>
            <a:fillRect/>
          </a:stretch>
        </p:blipFill>
        <p:spPr bwMode="auto">
          <a:xfrm>
            <a:off x="2438400" y="1557130"/>
            <a:ext cx="4267200" cy="530087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encrypted-tbn0.gstatic.com/images?q=tbn:ANd9GcTc-7U6lxPxVcmiRsuhJ0MT141X1ksNkqg5T_a636oeIQ6wlXnccA&amp;s"/>
          <p:cNvPicPr>
            <a:picLocks noChangeAspect="1" noChangeArrowheads="1"/>
          </p:cNvPicPr>
          <p:nvPr/>
        </p:nvPicPr>
        <p:blipFill>
          <a:blip r:embed="rId2" cstate="print"/>
          <a:srcRect/>
          <a:stretch>
            <a:fillRect/>
          </a:stretch>
        </p:blipFill>
        <p:spPr bwMode="auto">
          <a:xfrm>
            <a:off x="2362200" y="0"/>
            <a:ext cx="4895341" cy="67056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age.jimcdn.com/app/cms/image/transf/dimension=4000x3000:format=jpg/path/sdee310130aebe4e6/image/icd61b0c26308e146/version/1503662288/image.jpg"/>
          <p:cNvPicPr>
            <a:picLocks noChangeAspect="1" noChangeArrowheads="1"/>
          </p:cNvPicPr>
          <p:nvPr/>
        </p:nvPicPr>
        <p:blipFill>
          <a:blip r:embed="rId2" cstate="print"/>
          <a:srcRect/>
          <a:stretch>
            <a:fillRect/>
          </a:stretch>
        </p:blipFill>
        <p:spPr bwMode="auto">
          <a:xfrm>
            <a:off x="1676400" y="228600"/>
            <a:ext cx="6264640" cy="646255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images-production.gardenvisit.com/uploads/images/114223/ajanta_garden_painting_original.jpg"/>
          <p:cNvPicPr>
            <a:picLocks noChangeAspect="1" noChangeArrowheads="1"/>
          </p:cNvPicPr>
          <p:nvPr/>
        </p:nvPicPr>
        <p:blipFill>
          <a:blip r:embed="rId2" cstate="print"/>
          <a:srcRect/>
          <a:stretch>
            <a:fillRect/>
          </a:stretch>
        </p:blipFill>
        <p:spPr bwMode="auto">
          <a:xfrm>
            <a:off x="1143000" y="381000"/>
            <a:ext cx="6877050" cy="5715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encrypted-tbn0.gstatic.com/images?q=tbn:ANd9GcS8r8hns5U2RI1zopkBGAFrOv9nxliS1pzuTCwC11ySyt5XjBU98Q&amp;s"/>
          <p:cNvPicPr>
            <a:picLocks noChangeAspect="1" noChangeArrowheads="1"/>
          </p:cNvPicPr>
          <p:nvPr/>
        </p:nvPicPr>
        <p:blipFill>
          <a:blip r:embed="rId2" cstate="print"/>
          <a:srcRect/>
          <a:stretch>
            <a:fillRect/>
          </a:stretch>
        </p:blipFill>
        <p:spPr bwMode="auto">
          <a:xfrm>
            <a:off x="990600" y="1066800"/>
            <a:ext cx="7470094" cy="4953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lh4.googleusercontent.com/proxy/yAlF9ehOoRqpLoyvzV6bRojFMnQyMqtbdgy0kQ9bt_4Ig1lPRE8SmjDYvBIbPRLcvurouI_0bZHRL8O-SV88ju6qa7qxPqwfhGvVjoA"/>
          <p:cNvPicPr>
            <a:picLocks noChangeAspect="1" noChangeArrowheads="1"/>
          </p:cNvPicPr>
          <p:nvPr/>
        </p:nvPicPr>
        <p:blipFill>
          <a:blip r:embed="rId2" cstate="print"/>
          <a:srcRect/>
          <a:stretch>
            <a:fillRect/>
          </a:stretch>
        </p:blipFill>
        <p:spPr bwMode="auto">
          <a:xfrm>
            <a:off x="685800" y="533400"/>
            <a:ext cx="7921625" cy="5941219"/>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www.outlookindia.com/outlooktraveller/resizer.php?src=https://www.outlookindia.com/outlooktraveller/public/uploads/2017/03/featured-image-22.jpg&amp;w=500&amp;h=400"/>
          <p:cNvPicPr>
            <a:picLocks noChangeAspect="1" noChangeArrowheads="1"/>
          </p:cNvPicPr>
          <p:nvPr/>
        </p:nvPicPr>
        <p:blipFill>
          <a:blip r:embed="rId2" cstate="print"/>
          <a:srcRect/>
          <a:stretch>
            <a:fillRect/>
          </a:stretch>
        </p:blipFill>
        <p:spPr bwMode="auto">
          <a:xfrm>
            <a:off x="685800" y="304800"/>
            <a:ext cx="7524750" cy="60198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i.pinimg.com/originals/c0/7c/f2/c07cf2112c9acb767ec20acfd9a5d716.jpg"/>
          <p:cNvPicPr>
            <a:picLocks noChangeAspect="1" noChangeArrowheads="1"/>
          </p:cNvPicPr>
          <p:nvPr/>
        </p:nvPicPr>
        <p:blipFill>
          <a:blip r:embed="rId2" cstate="print"/>
          <a:srcRect/>
          <a:stretch>
            <a:fillRect/>
          </a:stretch>
        </p:blipFill>
        <p:spPr bwMode="auto">
          <a:xfrm>
            <a:off x="1600200" y="190500"/>
            <a:ext cx="5057775" cy="66675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encrypted-tbn0.gstatic.com/images?q=tbn:ANd9GcSAYr9P4Tq_c-C2juqPnJlargnmOdqqVywczhSgSXSQv1eD9N9OKQ&amp;s"/>
          <p:cNvPicPr>
            <a:picLocks noChangeAspect="1" noChangeArrowheads="1"/>
          </p:cNvPicPr>
          <p:nvPr/>
        </p:nvPicPr>
        <p:blipFill>
          <a:blip r:embed="rId2" cstate="print"/>
          <a:srcRect/>
          <a:stretch>
            <a:fillRect/>
          </a:stretch>
        </p:blipFill>
        <p:spPr bwMode="auto">
          <a:xfrm>
            <a:off x="457200" y="685800"/>
            <a:ext cx="8389490" cy="55626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mage.shutterstock.com/image-photo/ajanta-painting-near-aurangabad-maharashtra-260nw-1107211226.jpg"/>
          <p:cNvPicPr>
            <a:picLocks noChangeAspect="1" noChangeArrowheads="1"/>
          </p:cNvPicPr>
          <p:nvPr/>
        </p:nvPicPr>
        <p:blipFill>
          <a:blip r:embed="rId2" cstate="print"/>
          <a:srcRect/>
          <a:stretch>
            <a:fillRect/>
          </a:stretch>
        </p:blipFill>
        <p:spPr bwMode="auto">
          <a:xfrm>
            <a:off x="457200" y="609600"/>
            <a:ext cx="8193405" cy="5867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r>
              <a:rPr lang="en-US" sz="2000" dirty="0"/>
              <a:t>Mural paintings survive from both the earlier and later groups of caves. Several fragments of murals preserved from the earlier caves (Caves 9 and 11) are effectively unique survivals of ancient painting in India from this period, and “show that by </a:t>
            </a:r>
            <a:r>
              <a:rPr lang="en-US" sz="2000" dirty="0" err="1"/>
              <a:t>Sātavāhana</a:t>
            </a:r>
            <a:r>
              <a:rPr lang="en-US" sz="2000" dirty="0"/>
              <a:t> times, if not earlier, the Indian painter had mastered an easy and fluent naturalistic style, dealing with large groups of people in a manner comparable to the reliefs of the </a:t>
            </a:r>
            <a:r>
              <a:rPr lang="en-US" sz="2000" dirty="0" err="1"/>
              <a:t>Sāñcī</a:t>
            </a:r>
            <a:r>
              <a:rPr lang="en-US" sz="2000" dirty="0"/>
              <a:t> </a:t>
            </a:r>
            <a:r>
              <a:rPr lang="en-US" sz="2000" dirty="0" err="1"/>
              <a:t>toraņa</a:t>
            </a:r>
            <a:r>
              <a:rPr lang="en-US" sz="2000" dirty="0"/>
              <a:t> crossbars”. Four of the later caves have large and relatively well-preserved mural paintings which, states James </a:t>
            </a:r>
            <a:r>
              <a:rPr lang="en-US" sz="2000" dirty="0" err="1"/>
              <a:t>Harle</a:t>
            </a:r>
            <a:r>
              <a:rPr lang="en-US" sz="2000" dirty="0"/>
              <a:t>, “have come to represent Indian mural painting to the non-specialist”, and represent “the great glories not only of Gupta but of all Indian art”. They fall into two stylistic groups, with the most famous in Caves 16 and 17, and apparently later paintings in Caves 1 and 2. The Ajanta frescos are classical paintings and the work of confident artists, without </a:t>
            </a:r>
            <a:r>
              <a:rPr lang="en-US" sz="2000" dirty="0" err="1" smtClean="0"/>
              <a:t>cliches</a:t>
            </a:r>
            <a:r>
              <a:rPr lang="en-US" sz="2000" dirty="0"/>
              <a:t>, rich and full. They are luxurious, sensuous and celebrate physical beauty, aspects that early Western observers felt were shockingly out of place in these caves presumed to be meant for religious worship and ascetic monastic life.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hlinkClick r:id="rId2"/>
              </a:rPr>
              <a:t>Ajanta Paintings: An Insight</a:t>
            </a:r>
            <a:endParaRPr lang="en-US" dirty="0"/>
          </a:p>
        </p:txBody>
      </p:sp>
      <p:pic>
        <p:nvPicPr>
          <p:cNvPr id="1026" name="Picture 2" descr="https://www.sahapedia.org/sites/default/files/styles/sp_page_banner_800x800/public/Ajanta_Cave-02_painting_B_Devotional_e_shrine-antechamber04.jpg?itok=g4tf3lKJ"/>
          <p:cNvPicPr>
            <a:picLocks noChangeAspect="1" noChangeArrowheads="1"/>
          </p:cNvPicPr>
          <p:nvPr/>
        </p:nvPicPr>
        <p:blipFill>
          <a:blip r:embed="rId3" cstate="print"/>
          <a:srcRect/>
          <a:stretch>
            <a:fillRect/>
          </a:stretch>
        </p:blipFill>
        <p:spPr bwMode="auto">
          <a:xfrm>
            <a:off x="1981200" y="1371600"/>
            <a:ext cx="5257800" cy="52578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https://lh5.googleusercontent.com/proxy/6y4vLsO6P1Vyc7-necQvLaacUjDh-ipL76e7KoKA4HQ6dlD443TR2GEqESGGCAXfGezzBbxvd3aZw6rZqxVn_8UrwdSIQ7IFlRSDd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https://lh5.googleusercontent.com/proxy/6y4vLsO6P1Vyc7-necQvLaacUjDh-ipL76e7KoKA4HQ6dlD443TR2GEqESGGCAXfGezzBbxvd3aZw6rZqxVn_8UrwdSIQ7IFlRSDd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https://lh5.googleusercontent.com/proxy/6y4vLsO6P1Vyc7-necQvLaacUjDh-ipL76e7KoKA4HQ6dlD443TR2GEqESGGCAXfGezzBbxvd3aZw6rZqxVn_8UrwdSIQ7IFlRSDd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2" name="Picture 8" descr="https://lh5.googleusercontent.com/proxy/6y4vLsO6P1Vyc7-necQvLaacUjDh-ipL76e7KoKA4HQ6dlD443TR2GEqESGGCAXfGezzBbxvd3aZw6rZqxVn_8UrwdSIQ7IFlRSDdEs"/>
          <p:cNvPicPr>
            <a:picLocks noChangeAspect="1" noChangeArrowheads="1"/>
          </p:cNvPicPr>
          <p:nvPr/>
        </p:nvPicPr>
        <p:blipFill>
          <a:blip r:embed="rId2" cstate="print"/>
          <a:srcRect/>
          <a:stretch>
            <a:fillRect/>
          </a:stretch>
        </p:blipFill>
        <p:spPr bwMode="auto">
          <a:xfrm>
            <a:off x="990600" y="609600"/>
            <a:ext cx="7315200" cy="54864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hlinkClick r:id="rId2"/>
              </a:rPr>
              <a:t>The Ajanta cave paintings - a brief note</a:t>
            </a:r>
            <a:endParaRPr lang="en-US" dirty="0"/>
          </a:p>
        </p:txBody>
      </p:sp>
      <p:pic>
        <p:nvPicPr>
          <p:cNvPr id="25602" name="Picture 2" descr="https://encrypted-tbn0.gstatic.com/images?q=tbn:ANd9GcR2lFqBrgN8F1NDUpy4PVK4oIZRb2bBoTcTyGjNBXUBszQ8-axH&amp;s"/>
          <p:cNvPicPr>
            <a:picLocks noChangeAspect="1" noChangeArrowheads="1"/>
          </p:cNvPicPr>
          <p:nvPr/>
        </p:nvPicPr>
        <p:blipFill>
          <a:blip r:embed="rId3" cstate="print"/>
          <a:srcRect/>
          <a:stretch>
            <a:fillRect/>
          </a:stretch>
        </p:blipFill>
        <p:spPr bwMode="auto">
          <a:xfrm>
            <a:off x="1524000" y="1600200"/>
            <a:ext cx="6744854" cy="52578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pictures.abebooks.com/ASIABOOK/22540936662.jpg"/>
          <p:cNvPicPr>
            <a:picLocks noChangeAspect="1" noChangeArrowheads="1"/>
          </p:cNvPicPr>
          <p:nvPr/>
        </p:nvPicPr>
        <p:blipFill>
          <a:blip r:embed="rId2" cstate="print"/>
          <a:srcRect/>
          <a:stretch>
            <a:fillRect/>
          </a:stretch>
        </p:blipFill>
        <p:spPr bwMode="auto">
          <a:xfrm>
            <a:off x="762000" y="609600"/>
            <a:ext cx="7656755" cy="55626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ihplb.b-cdn.net/wp-content/uploads/2011/04/Ajanta-caves.jpg"/>
          <p:cNvPicPr>
            <a:picLocks noChangeAspect="1" noChangeArrowheads="1"/>
          </p:cNvPicPr>
          <p:nvPr/>
        </p:nvPicPr>
        <p:blipFill>
          <a:blip r:embed="rId2" cstate="print"/>
          <a:srcRect/>
          <a:stretch>
            <a:fillRect/>
          </a:stretch>
        </p:blipFill>
        <p:spPr bwMode="auto">
          <a:xfrm>
            <a:off x="304800" y="1066800"/>
            <a:ext cx="8638903" cy="4724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sz="2000" dirty="0"/>
              <a:t>The main </a:t>
            </a:r>
            <a:r>
              <a:rPr lang="en-US" sz="2000" dirty="0" smtClean="0"/>
              <a:t>colors </a:t>
            </a:r>
            <a:r>
              <a:rPr lang="en-US" sz="2000" dirty="0"/>
              <a:t>used were red ochre, yellow ochre, brown ochre, lamp black, white and lapis lazuli which was imported from Northern India, central Asia and Persia. The green was made by mixing this lapis lazuli with Indian yellow ochre. In the pictorial cycles, all the characters are bright and </a:t>
            </a:r>
            <a:r>
              <a:rPr lang="en-US" sz="2000" dirty="0" smtClean="0"/>
              <a:t>multi-colored </a:t>
            </a:r>
            <a:r>
              <a:rPr lang="en-US" sz="2000" dirty="0"/>
              <a:t>but are never repeated, a fundamental concept in Indian art. Ceilings, walls and pilasters are all covered with overlapping figures, brought to life by the artists with strong and contrasting </a:t>
            </a:r>
            <a:r>
              <a:rPr lang="en-US" sz="2000" dirty="0" smtClean="0"/>
              <a:t>colors</a:t>
            </a:r>
            <a:r>
              <a:rPr lang="en-US" sz="2000" dirty="0"/>
              <a:t>. The painting techniques at Ajanta are similar to European fresco technique. The primary difference is that the layer of plaster was dry when it was painted. First, a rough plaster of clay, cow dung, and rice husks were pressed on to the rough cave walls. This was then coated with lime juice in order to create a smooth working surface.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a:t>Front of Cave 1</a:t>
            </a:r>
            <a:br>
              <a:rPr lang="en-US" dirty="0"/>
            </a:br>
            <a:r>
              <a:rPr lang="en-US" dirty="0"/>
              <a:t/>
            </a:r>
            <a:br>
              <a:rPr lang="en-US" dirty="0"/>
            </a:br>
            <a:endParaRPr lang="en-US" dirty="0"/>
          </a:p>
        </p:txBody>
      </p:sp>
      <p:pic>
        <p:nvPicPr>
          <p:cNvPr id="38914" name="Picture 2" descr="https://upload.wikimedia.org/wikipedia/commons/thumb/9/99/AjantaHoehle1VerandaPanorama.jpg/400px-AjantaHoehle1VerandaPanorama.jpg"/>
          <p:cNvPicPr>
            <a:picLocks noChangeAspect="1" noChangeArrowheads="1"/>
          </p:cNvPicPr>
          <p:nvPr/>
        </p:nvPicPr>
        <p:blipFill>
          <a:blip r:embed="rId2" cstate="print"/>
          <a:srcRect/>
          <a:stretch>
            <a:fillRect/>
          </a:stretch>
        </p:blipFill>
        <p:spPr bwMode="auto">
          <a:xfrm>
            <a:off x="457200" y="1981199"/>
            <a:ext cx="8305800" cy="253326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Cave 1, interior</a:t>
            </a:r>
            <a:br>
              <a:rPr lang="en-US" sz="2800" dirty="0"/>
            </a:br>
            <a:r>
              <a:rPr lang="en-US" sz="2800" dirty="0" smtClean="0"/>
              <a:t/>
            </a:r>
            <a:br>
              <a:rPr lang="en-US" sz="2800" dirty="0" smtClean="0"/>
            </a:br>
            <a:endParaRPr lang="en-US" sz="2800" dirty="0"/>
          </a:p>
        </p:txBody>
      </p:sp>
      <p:pic>
        <p:nvPicPr>
          <p:cNvPr id="37890" name="Picture 2" descr="https://upload.wikimedia.org/wikipedia/commons/thumb/1/11/015_Cave_1%2C_Main_Shrine_and_Paintings_%2833470082003%29.jpg/194px-015_Cave_1%2C_Main_Shrine_and_Paintings_%2833470082003%29.jpg"/>
          <p:cNvPicPr>
            <a:picLocks noChangeAspect="1" noChangeArrowheads="1"/>
          </p:cNvPicPr>
          <p:nvPr/>
        </p:nvPicPr>
        <p:blipFill>
          <a:blip r:embed="rId2" cstate="print"/>
          <a:srcRect/>
          <a:stretch>
            <a:fillRect/>
          </a:stretch>
        </p:blipFill>
        <p:spPr bwMode="auto">
          <a:xfrm>
            <a:off x="685800" y="1447800"/>
            <a:ext cx="7696200" cy="514409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2387</TotalTime>
  <Words>703</Words>
  <Application>Microsoft Office PowerPoint</Application>
  <PresentationFormat>On-screen Show (4:3)</PresentationFormat>
  <Paragraphs>56</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Ajanta Art</vt:lpstr>
      <vt:lpstr>Maps of A janta Caves</vt:lpstr>
      <vt:lpstr>Slide 3</vt:lpstr>
      <vt:lpstr>Slide 4</vt:lpstr>
      <vt:lpstr>Hidden away in the hills of Northwest India, some 200 miles from the busy streets of Mumbai, emerge a magnificent jewel of art and religion: the Ajanta Caves. There are about 30 rock-cut Buddhist cave monuments which date from the 2nd century BCE to about 480 or 650 CE. The Ajanta cave paintings and rock cut sculptures are described as among the finest surviving examples of ancient Indian art, particularly expressive painting that present emotion through gesture, pose and form. According to UNESCO, these are masterpieces of Buddhist religious art that influenced Indian art that followed. The caves were built in two phases, the first group starting around the 2nd century BC, while the second group of caves built around 400–650 AD according to older accounts, or all in a brief period of 460 to 480 according to Walter M. Spink.</vt:lpstr>
      <vt:lpstr>Mural paintings survive from both the earlier and later groups of caves. Several fragments of murals preserved from the earlier caves (Caves 9 and 11) are effectively unique survivals of ancient painting in India from this period, and “show that by Sātavāhana times, if not earlier, the Indian painter had mastered an easy and fluent naturalistic style, dealing with large groups of people in a manner comparable to the reliefs of the Sāñcī toraņa crossbars”. Four of the later caves have large and relatively well-preserved mural paintings which, states James Harle, “have come to represent Indian mural painting to the non-specialist”, and represent “the great glories not only of Gupta but of all Indian art”. They fall into two stylistic groups, with the most famous in Caves 16 and 17, and apparently later paintings in Caves 1 and 2. The Ajanta frescos are classical paintings and the work of confident artists, without cliches, rich and full. They are luxurious, sensuous and celebrate physical beauty, aspects that early Western observers felt were shockingly out of place in these caves presumed to be meant for religious worship and ascetic monastic life.</vt:lpstr>
      <vt:lpstr>The main colors used were red ochre, yellow ochre, brown ochre, lamp black, white and lapis lazuli which was imported from Northern India, central Asia and Persia. The green was made by mixing this lapis lazuli with Indian yellow ochre. In the pictorial cycles, all the characters are bright and multi-colored but are never repeated, a fundamental concept in Indian art. Ceilings, walls and pilasters are all covered with overlapping figures, brought to life by the artists with strong and contrasting colors. The painting techniques at Ajanta are similar to European fresco technique. The primary difference is that the layer of plaster was dry when it was painted. First, a rough plaster of clay, cow dung, and rice husks were pressed on to the rough cave walls. This was then coated with lime juice in order to create a smooth working surface.</vt:lpstr>
      <vt:lpstr>Front of Cave 1  </vt:lpstr>
      <vt:lpstr>Cave 1, interior  </vt:lpstr>
      <vt:lpstr>Outside view and main hall Cave 2.  </vt:lpstr>
      <vt:lpstr>Main hall with shrine, Cave 2.  </vt:lpstr>
      <vt:lpstr>Cave 3  image not available</vt:lpstr>
      <vt:lpstr>Exterior view of Cave 4  </vt:lpstr>
      <vt:lpstr> Interior hall of Cave 4  </vt:lpstr>
      <vt:lpstr>Cave 5</vt:lpstr>
      <vt:lpstr>Cave -6 A view of the entrance and two storeys   </vt:lpstr>
      <vt:lpstr>A view of upper-level hall, and artwork on sanctum's door frame  </vt:lpstr>
      <vt:lpstr>Cave -7</vt:lpstr>
      <vt:lpstr>Cave-7 interior</vt:lpstr>
      <vt:lpstr>External view of Cave 8, Cave 8 is small, and located at the lowest level in Ajanta, just below the walkway between Caves 7 and 9.  </vt:lpstr>
      <vt:lpstr>Entrance to the Cave 9 worship hall.   </vt:lpstr>
      <vt:lpstr>Exterior view and interior hall of Cave 10  </vt:lpstr>
      <vt:lpstr>Outside view of Cave 11: Buddha with a kneeling devotee  </vt:lpstr>
      <vt:lpstr>Cave -12</vt:lpstr>
      <vt:lpstr>Cave 13</vt:lpstr>
      <vt:lpstr>Cave 14</vt:lpstr>
      <vt:lpstr>Cave 15</vt:lpstr>
      <vt:lpstr>Cave 15A</vt:lpstr>
      <vt:lpstr>Entrance stairs to the single-storey Cave 16, with stone elephants and front with pillars (left). Inside hall with seated Buddha statue (right).  </vt:lpstr>
      <vt:lpstr>Cave 17: exterior view and inside hall with seated Buddha statue  </vt:lpstr>
      <vt:lpstr>Cave 8  Cave 18 is a small rectangular space (3.38 × 11.66 m) with two octagonal pillars and it joins into another cell. Its role is unclear.</vt:lpstr>
      <vt:lpstr>Entrance façade and inside worship hall, Cave 19, sponsored by king Upendragupta  </vt:lpstr>
      <vt:lpstr>Cave 20</vt:lpstr>
      <vt:lpstr>Cave 21</vt:lpstr>
      <vt:lpstr>Cave 22, 23  images not available</vt:lpstr>
      <vt:lpstr>Cave 24</vt:lpstr>
      <vt:lpstr>Cave 25 image not available</vt:lpstr>
      <vt:lpstr>Cave 26</vt:lpstr>
      <vt:lpstr>Cave 27</vt:lpstr>
      <vt:lpstr>Cave 28</vt:lpstr>
      <vt:lpstr>Cave 29</vt:lpstr>
      <vt:lpstr>  Cave 30  Cave 30 may actually be the oldest cave of the Ajanta complex. It is a 3.66 m × 3.66 m cave with three cells, each with two stone beds and stone pillows on the side of each cell. The cell door lintels show lotus and garland carvings. The cave has two inscriptions in an unknown script. It also has a platform on its veranda with a fine view of the river ravine below and the forest cover. According to Gupte and Mahajan, this cave may have been closed.  </vt:lpstr>
      <vt:lpstr>Cave Paintings</vt:lpstr>
      <vt:lpstr>Bodhisattva Padmapani, Cave 1, Ajanta c. late 5th CE</vt:lpstr>
      <vt:lpstr> </vt:lpstr>
      <vt:lpstr>Cave 2  showing the extensive paint loss of many areas. It was never finished by its artists, and shows Vidhura Jataka.  </vt:lpstr>
      <vt:lpstr>Cave-13</vt:lpstr>
      <vt:lpstr>Cave 17  verandah doorway; eight Buddhas above eight couples  </vt:lpstr>
      <vt:lpstr>Section of the mural in Cave 17, the 'coming of Sinhala'. The prince (Prince Vijaya) is seen in both groups of elephants and riders.  </vt:lpstr>
      <vt:lpstr>Hamsa jâtaka, cave 17: the Buddha as the golden goose in his previous life  </vt:lpstr>
      <vt:lpstr>Slide 51</vt:lpstr>
      <vt:lpstr>Slide 52</vt:lpstr>
      <vt:lpstr>Slide 53</vt:lpstr>
      <vt:lpstr>Slide 54</vt:lpstr>
      <vt:lpstr>Slide 55</vt:lpstr>
      <vt:lpstr>Slide 56</vt:lpstr>
      <vt:lpstr>Slide 57</vt:lpstr>
      <vt:lpstr>Slide 58</vt:lpstr>
      <vt:lpstr>Slide 59</vt:lpstr>
      <vt:lpstr>Ajanta Paintings: An Insight</vt:lpstr>
      <vt:lpstr>Slide 61</vt:lpstr>
      <vt:lpstr>The Ajanta cave paintings - a brief note</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Ajanta Art</dc:title>
  <dc:creator>aasma</dc:creator>
  <cp:lastModifiedBy>aasma</cp:lastModifiedBy>
  <cp:revision>22</cp:revision>
  <dcterms:created xsi:type="dcterms:W3CDTF">2020-05-12T20:07:31Z</dcterms:created>
  <dcterms:modified xsi:type="dcterms:W3CDTF">2020-05-14T12:04:29Z</dcterms:modified>
</cp:coreProperties>
</file>